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0"/>
  </p:notesMasterIdLst>
  <p:sldIdLst>
    <p:sldId id="308" r:id="rId2"/>
    <p:sldId id="1375" r:id="rId3"/>
    <p:sldId id="1376" r:id="rId4"/>
    <p:sldId id="1333" r:id="rId5"/>
    <p:sldId id="1332" r:id="rId6"/>
    <p:sldId id="1342" r:id="rId7"/>
    <p:sldId id="1426" r:id="rId8"/>
    <p:sldId id="1428" r:id="rId9"/>
    <p:sldId id="1427" r:id="rId10"/>
    <p:sldId id="1334" r:id="rId11"/>
    <p:sldId id="1384" r:id="rId12"/>
    <p:sldId id="1327" r:id="rId13"/>
    <p:sldId id="1336" r:id="rId14"/>
    <p:sldId id="1423" r:id="rId15"/>
    <p:sldId id="1349" r:id="rId16"/>
    <p:sldId id="1330" r:id="rId17"/>
    <p:sldId id="1472" r:id="rId18"/>
    <p:sldId id="1341" r:id="rId19"/>
    <p:sldId id="1424" r:id="rId20"/>
    <p:sldId id="1425" r:id="rId21"/>
    <p:sldId id="1415" r:id="rId22"/>
    <p:sldId id="1416" r:id="rId23"/>
    <p:sldId id="1362" r:id="rId24"/>
    <p:sldId id="1354" r:id="rId25"/>
    <p:sldId id="1357" r:id="rId26"/>
    <p:sldId id="1438" r:id="rId27"/>
    <p:sldId id="1439" r:id="rId28"/>
    <p:sldId id="1442" r:id="rId29"/>
    <p:sldId id="1473" r:id="rId30"/>
    <p:sldId id="1440" r:id="rId31"/>
    <p:sldId id="1441" r:id="rId32"/>
    <p:sldId id="1444" r:id="rId33"/>
    <p:sldId id="1445" r:id="rId34"/>
    <p:sldId id="1437" r:id="rId35"/>
    <p:sldId id="1379" r:id="rId36"/>
    <p:sldId id="1417" r:id="rId37"/>
    <p:sldId id="1419" r:id="rId38"/>
    <p:sldId id="1420" r:id="rId39"/>
    <p:sldId id="1421" r:id="rId40"/>
    <p:sldId id="1422" r:id="rId41"/>
    <p:sldId id="1381" r:id="rId42"/>
    <p:sldId id="1454" r:id="rId43"/>
    <p:sldId id="1455" r:id="rId44"/>
    <p:sldId id="1456" r:id="rId45"/>
    <p:sldId id="1457" r:id="rId46"/>
    <p:sldId id="1458" r:id="rId47"/>
    <p:sldId id="1363" r:id="rId48"/>
    <p:sldId id="1430" r:id="rId49"/>
    <p:sldId id="1429" r:id="rId50"/>
    <p:sldId id="1447" r:id="rId51"/>
    <p:sldId id="1399" r:id="rId52"/>
    <p:sldId id="1400" r:id="rId53"/>
    <p:sldId id="1401" r:id="rId54"/>
    <p:sldId id="1402" r:id="rId55"/>
    <p:sldId id="1403" r:id="rId56"/>
    <p:sldId id="1405" r:id="rId57"/>
    <p:sldId id="1406" r:id="rId58"/>
    <p:sldId id="1407" r:id="rId59"/>
    <p:sldId id="1408" r:id="rId60"/>
    <p:sldId id="1409" r:id="rId61"/>
    <p:sldId id="1410" r:id="rId62"/>
    <p:sldId id="1411" r:id="rId63"/>
    <p:sldId id="1412" r:id="rId64"/>
    <p:sldId id="1413" r:id="rId65"/>
    <p:sldId id="1293" r:id="rId66"/>
    <p:sldId id="1448" r:id="rId67"/>
    <p:sldId id="1449" r:id="rId68"/>
    <p:sldId id="1450" r:id="rId69"/>
    <p:sldId id="1451" r:id="rId70"/>
    <p:sldId id="1452" r:id="rId71"/>
    <p:sldId id="1453" r:id="rId72"/>
    <p:sldId id="1295" r:id="rId73"/>
    <p:sldId id="1296" r:id="rId74"/>
    <p:sldId id="1297" r:id="rId75"/>
    <p:sldId id="1476" r:id="rId76"/>
    <p:sldId id="1474" r:id="rId77"/>
    <p:sldId id="1475" r:id="rId78"/>
    <p:sldId id="1477" r:id="rId79"/>
    <p:sldId id="1300" r:id="rId80"/>
    <p:sldId id="1301" r:id="rId81"/>
    <p:sldId id="1308" r:id="rId82"/>
    <p:sldId id="1466" r:id="rId83"/>
    <p:sldId id="1465" r:id="rId84"/>
    <p:sldId id="1310" r:id="rId85"/>
    <p:sldId id="1314" r:id="rId86"/>
    <p:sldId id="1470" r:id="rId87"/>
    <p:sldId id="1324" r:id="rId88"/>
    <p:sldId id="1274" r:id="rId89"/>
    <p:sldId id="1459" r:id="rId90"/>
    <p:sldId id="1436" r:id="rId91"/>
    <p:sldId id="1460" r:id="rId92"/>
    <p:sldId id="1478" r:id="rId93"/>
    <p:sldId id="1461" r:id="rId94"/>
    <p:sldId id="1174" r:id="rId95"/>
    <p:sldId id="1462" r:id="rId96"/>
    <p:sldId id="1175" r:id="rId97"/>
    <p:sldId id="1479" r:id="rId98"/>
    <p:sldId id="1463" r:id="rId99"/>
    <p:sldId id="1176" r:id="rId100"/>
    <p:sldId id="1464" r:id="rId101"/>
    <p:sldId id="1177" r:id="rId102"/>
    <p:sldId id="1480" r:id="rId103"/>
    <p:sldId id="1344" r:id="rId104"/>
    <p:sldId id="1346" r:id="rId105"/>
    <p:sldId id="1347" r:id="rId106"/>
    <p:sldId id="1348" r:id="rId107"/>
    <p:sldId id="976" r:id="rId108"/>
    <p:sldId id="1481" r:id="rId109"/>
  </p:sldIdLst>
  <p:sldSz cx="9144000" cy="6858000" type="screen4x3"/>
  <p:notesSz cx="6858000" cy="9144000"/>
  <p:embeddedFontLst>
    <p:embeddedFont>
      <p:font typeface="Calibri" pitchFamily="34" charset="0"/>
      <p:regular r:id="rId111"/>
      <p:bold r:id="rId112"/>
      <p:italic r:id="rId113"/>
      <p:boldItalic r:id="rId114"/>
    </p:embeddedFont>
    <p:embeddedFont>
      <p:font typeface="微软雅黑" charset="-122"/>
      <p:regular r:id="rId115"/>
    </p:embeddedFont>
    <p:embeddedFont>
      <p:font typeface="Impact" pitchFamily="34" charset="0"/>
      <p:regular r:id="rId116"/>
    </p:embeddedFont>
    <p:embeddedFont>
      <p:font typeface="Calisto MT" charset="0"/>
      <p:regular r:id="rId117"/>
      <p:bold r:id="rId118"/>
      <p:italic r:id="rId119"/>
      <p:boldItalic r:id="rId120"/>
    </p:embeddedFont>
    <p:embeddedFont>
      <p:font typeface="Latha" charset="0"/>
      <p:regular r:id="rId121"/>
      <p:bold r:id="rId122"/>
    </p:embeddedFont>
    <p:embeddedFont>
      <p:font typeface="FrankRuehl" charset="-79"/>
      <p:regular r:id="rId123"/>
    </p:embeddedFont>
    <p:embeddedFont>
      <p:font typeface="黑体" pitchFamily="2" charset="-122"/>
      <p:regular r:id="rId124"/>
    </p:embeddedFont>
    <p:embeddedFont>
      <p:font typeface="楷体_GB2312" pitchFamily="49" charset="-122"/>
      <p:regular r:id="rId125"/>
    </p:embeddedFont>
    <p:embeddedFont>
      <p:font typeface="Cordia New" charset="-34"/>
      <p:regular r:id="rId126"/>
      <p:bold r:id="rId127"/>
      <p:italic r:id="rId128"/>
      <p:boldItalic r:id="rId129"/>
    </p:embeddedFont>
  </p:embeddedFontLst>
  <p:defaultTextStyle>
    <a:defPPr>
      <a:defRPr lang="zh-CN"/>
    </a:defPPr>
    <a:lvl1pPr algn="l" defTabSz="912813" rtl="0" fontAlgn="base">
      <a:spcBef>
        <a:spcPct val="0"/>
      </a:spcBef>
      <a:spcAft>
        <a:spcPct val="0"/>
      </a:spcAft>
      <a:defRPr kern="1200">
        <a:solidFill>
          <a:schemeClr val="tx1"/>
        </a:solidFill>
        <a:latin typeface="Calibri" pitchFamily="34" charset="0"/>
        <a:ea typeface="宋体" charset="-122"/>
        <a:cs typeface="+mn-cs"/>
      </a:defRPr>
    </a:lvl1pPr>
    <a:lvl2pPr marL="457200" indent="-50800" algn="l" defTabSz="912813" rtl="0" fontAlgn="base">
      <a:spcBef>
        <a:spcPct val="0"/>
      </a:spcBef>
      <a:spcAft>
        <a:spcPct val="0"/>
      </a:spcAft>
      <a:defRPr kern="1200">
        <a:solidFill>
          <a:schemeClr val="tx1"/>
        </a:solidFill>
        <a:latin typeface="Calibri" pitchFamily="34" charset="0"/>
        <a:ea typeface="宋体" charset="-122"/>
        <a:cs typeface="+mn-cs"/>
      </a:defRPr>
    </a:lvl2pPr>
    <a:lvl3pPr marL="914400" indent="-101600" algn="l" defTabSz="912813" rtl="0" fontAlgn="base">
      <a:spcBef>
        <a:spcPct val="0"/>
      </a:spcBef>
      <a:spcAft>
        <a:spcPct val="0"/>
      </a:spcAft>
      <a:defRPr kern="1200">
        <a:solidFill>
          <a:schemeClr val="tx1"/>
        </a:solidFill>
        <a:latin typeface="Calibri" pitchFamily="34" charset="0"/>
        <a:ea typeface="宋体" charset="-122"/>
        <a:cs typeface="+mn-cs"/>
      </a:defRPr>
    </a:lvl3pPr>
    <a:lvl4pPr marL="1371600" indent="-152400" algn="l" defTabSz="912813" rtl="0" fontAlgn="base">
      <a:spcBef>
        <a:spcPct val="0"/>
      </a:spcBef>
      <a:spcAft>
        <a:spcPct val="0"/>
      </a:spcAft>
      <a:defRPr kern="1200">
        <a:solidFill>
          <a:schemeClr val="tx1"/>
        </a:solidFill>
        <a:latin typeface="Calibri" pitchFamily="34" charset="0"/>
        <a:ea typeface="宋体" charset="-122"/>
        <a:cs typeface="+mn-cs"/>
      </a:defRPr>
    </a:lvl4pPr>
    <a:lvl5pPr marL="1828800" indent="-203200" algn="l" defTabSz="912813"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7B10F"/>
    <a:srgbClr val="0D0D0D"/>
    <a:srgbClr val="00B0F0"/>
    <a:srgbClr val="FF6699"/>
    <a:srgbClr val="262626"/>
    <a:srgbClr val="17CCDF"/>
    <a:srgbClr val="44CECB"/>
    <a:srgbClr val="BFBFB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87570" autoAdjust="0"/>
  </p:normalViewPr>
  <p:slideViewPr>
    <p:cSldViewPr>
      <p:cViewPr>
        <p:scale>
          <a:sx n="50" d="100"/>
          <a:sy n="50" d="100"/>
        </p:scale>
        <p:origin x="-1194" y="-3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166"/>
    </p:cViewPr>
  </p:sorterViewPr>
  <p:notesViewPr>
    <p:cSldViewPr>
      <p:cViewPr varScale="1">
        <p:scale>
          <a:sx n="83" d="100"/>
          <a:sy n="83" d="100"/>
        </p:scale>
        <p:origin x="-3192" y="-78"/>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3.fntdata"/><Relationship Id="rId128" Type="http://schemas.openxmlformats.org/officeDocument/2006/relationships/font" Target="fonts/font1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3.fntdata"/><Relationship Id="rId118" Type="http://schemas.openxmlformats.org/officeDocument/2006/relationships/font" Target="fonts/font8.fntdata"/><Relationship Id="rId12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6.fntdata"/><Relationship Id="rId124" Type="http://schemas.openxmlformats.org/officeDocument/2006/relationships/font" Target="fonts/font14.fntdata"/><Relationship Id="rId12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fntdata"/><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4.fntdata"/><Relationship Id="rId119" Type="http://schemas.openxmlformats.org/officeDocument/2006/relationships/font" Target="fonts/font9.fntdata"/><Relationship Id="rId12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2.fntdata"/><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0.fntdata"/><Relationship Id="rId125"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91B9748-DD4E-4842-A473-D7CA0B48D7B3}" type="doc">
      <dgm:prSet loTypeId="urn:microsoft.com/office/officeart/2005/8/layout/funnel1" loCatId="relationship" qsTypeId="urn:microsoft.com/office/officeart/2005/8/quickstyle/simple4" qsCatId="simple" csTypeId="urn:microsoft.com/office/officeart/2005/8/colors/colorful5" csCatId="colorful" phldr="1"/>
      <dgm:spPr/>
      <dgm:t>
        <a:bodyPr/>
        <a:lstStyle/>
        <a:p>
          <a:endParaRPr lang="zh-CN" altLang="en-US"/>
        </a:p>
      </dgm:t>
    </dgm:pt>
    <dgm:pt modelId="{8EEBA0C5-C7C0-4CC9-B581-BAB76B0BA7BF}">
      <dgm:prSet phldrT="[文本]"/>
      <dgm:spPr/>
      <dgm:t>
        <a:bodyPr/>
        <a:lstStyle/>
        <a:p>
          <a:r>
            <a:rPr lang="zh-CN" altLang="en-US" b="1" dirty="0" smtClean="0">
              <a:latin typeface="微软雅黑" panose="020B0503020204020204" pitchFamily="34" charset="-122"/>
              <a:ea typeface="微软雅黑" panose="020B0503020204020204" pitchFamily="34" charset="-122"/>
            </a:rPr>
            <a:t>爆炸</a:t>
          </a:r>
          <a:endParaRPr lang="zh-CN" altLang="en-US" b="1" dirty="0">
            <a:latin typeface="微软雅黑" panose="020B0503020204020204" pitchFamily="34" charset="-122"/>
            <a:ea typeface="微软雅黑" panose="020B0503020204020204" pitchFamily="34" charset="-122"/>
          </a:endParaRPr>
        </a:p>
      </dgm:t>
    </dgm:pt>
    <dgm:pt modelId="{086A97E9-93EE-4615-BD99-C8344162F859}" type="parTrans" cxnId="{7FD71957-16B7-4ECC-944D-C91892F25300}">
      <dgm:prSet/>
      <dgm:spPr/>
      <dgm:t>
        <a:bodyPr/>
        <a:lstStyle/>
        <a:p>
          <a:endParaRPr lang="zh-CN" altLang="en-US" b="1">
            <a:latin typeface="微软雅黑" panose="020B0503020204020204" pitchFamily="34" charset="-122"/>
            <a:ea typeface="微软雅黑" panose="020B0503020204020204" pitchFamily="34" charset="-122"/>
          </a:endParaRPr>
        </a:p>
      </dgm:t>
    </dgm:pt>
    <dgm:pt modelId="{279D8754-C3D5-4179-BA6B-442656F918B5}" type="sibTrans" cxnId="{7FD71957-16B7-4ECC-944D-C91892F25300}">
      <dgm:prSet/>
      <dgm:spPr/>
      <dgm:t>
        <a:bodyPr/>
        <a:lstStyle/>
        <a:p>
          <a:endParaRPr lang="zh-CN" altLang="en-US" b="1">
            <a:latin typeface="微软雅黑" panose="020B0503020204020204" pitchFamily="34" charset="-122"/>
            <a:ea typeface="微软雅黑" panose="020B0503020204020204" pitchFamily="34" charset="-122"/>
          </a:endParaRPr>
        </a:p>
      </dgm:t>
    </dgm:pt>
    <dgm:pt modelId="{F4F0747E-D6B1-4DDB-AE4D-68A4CFEBC5FE}">
      <dgm:prSet phldrT="[文本]"/>
      <dgm:spPr/>
      <dgm:t>
        <a:bodyPr/>
        <a:lstStyle/>
        <a:p>
          <a:r>
            <a:rPr lang="zh-CN" altLang="en-US" b="1" dirty="0" smtClean="0">
              <a:latin typeface="微软雅黑" panose="020B0503020204020204" pitchFamily="34" charset="-122"/>
              <a:ea typeface="微软雅黑" panose="020B0503020204020204" pitchFamily="34" charset="-122"/>
            </a:rPr>
            <a:t>火灾</a:t>
          </a:r>
          <a:endParaRPr lang="zh-CN" altLang="en-US" b="1" dirty="0">
            <a:latin typeface="微软雅黑" panose="020B0503020204020204" pitchFamily="34" charset="-122"/>
            <a:ea typeface="微软雅黑" panose="020B0503020204020204" pitchFamily="34" charset="-122"/>
          </a:endParaRPr>
        </a:p>
      </dgm:t>
    </dgm:pt>
    <dgm:pt modelId="{4E27C79C-014B-412F-893A-26FD470DF5C4}" type="parTrans" cxnId="{B9D57337-1996-410B-86F4-B223EEE45F68}">
      <dgm:prSet/>
      <dgm:spPr/>
      <dgm:t>
        <a:bodyPr/>
        <a:lstStyle/>
        <a:p>
          <a:endParaRPr lang="zh-CN" altLang="en-US" b="1">
            <a:latin typeface="微软雅黑" panose="020B0503020204020204" pitchFamily="34" charset="-122"/>
            <a:ea typeface="微软雅黑" panose="020B0503020204020204" pitchFamily="34" charset="-122"/>
          </a:endParaRPr>
        </a:p>
      </dgm:t>
    </dgm:pt>
    <dgm:pt modelId="{8580FA96-05DC-4672-9D1C-BB9E2B0BB06F}" type="sibTrans" cxnId="{B9D57337-1996-410B-86F4-B223EEE45F68}">
      <dgm:prSet/>
      <dgm:spPr/>
      <dgm:t>
        <a:bodyPr/>
        <a:lstStyle/>
        <a:p>
          <a:endParaRPr lang="zh-CN" altLang="en-US" b="1">
            <a:latin typeface="微软雅黑" panose="020B0503020204020204" pitchFamily="34" charset="-122"/>
            <a:ea typeface="微软雅黑" panose="020B0503020204020204" pitchFamily="34" charset="-122"/>
          </a:endParaRPr>
        </a:p>
      </dgm:t>
    </dgm:pt>
    <dgm:pt modelId="{18718B4C-617D-4350-9F3D-7B9358D43109}">
      <dgm:prSet phldrT="[文本]"/>
      <dgm:spPr/>
      <dgm:t>
        <a:bodyPr/>
        <a:lstStyle/>
        <a:p>
          <a:r>
            <a:rPr lang="zh-CN" altLang="en-US" b="1" dirty="0" smtClean="0">
              <a:latin typeface="微软雅黑" panose="020B0503020204020204" pitchFamily="34" charset="-122"/>
              <a:ea typeface="微软雅黑" panose="020B0503020204020204" pitchFamily="34" charset="-122"/>
            </a:rPr>
            <a:t>中毒</a:t>
          </a:r>
          <a:endParaRPr lang="zh-CN" altLang="en-US" b="1" dirty="0">
            <a:latin typeface="微软雅黑" panose="020B0503020204020204" pitchFamily="34" charset="-122"/>
            <a:ea typeface="微软雅黑" panose="020B0503020204020204" pitchFamily="34" charset="-122"/>
          </a:endParaRPr>
        </a:p>
      </dgm:t>
    </dgm:pt>
    <dgm:pt modelId="{C113B0ED-D84C-4D2F-8043-383575F6C614}" type="parTrans" cxnId="{7B04DD62-34E4-42EB-B7E8-C4DD6CF1763C}">
      <dgm:prSet/>
      <dgm:spPr/>
      <dgm:t>
        <a:bodyPr/>
        <a:lstStyle/>
        <a:p>
          <a:endParaRPr lang="zh-CN" altLang="en-US" b="1">
            <a:latin typeface="微软雅黑" panose="020B0503020204020204" pitchFamily="34" charset="-122"/>
            <a:ea typeface="微软雅黑" panose="020B0503020204020204" pitchFamily="34" charset="-122"/>
          </a:endParaRPr>
        </a:p>
      </dgm:t>
    </dgm:pt>
    <dgm:pt modelId="{9AD58F68-3CB1-4F13-9789-95142D88E50B}" type="sibTrans" cxnId="{7B04DD62-34E4-42EB-B7E8-C4DD6CF1763C}">
      <dgm:prSet/>
      <dgm:spPr/>
      <dgm:t>
        <a:bodyPr/>
        <a:lstStyle/>
        <a:p>
          <a:endParaRPr lang="zh-CN" altLang="en-US" b="1">
            <a:latin typeface="微软雅黑" panose="020B0503020204020204" pitchFamily="34" charset="-122"/>
            <a:ea typeface="微软雅黑" panose="020B0503020204020204" pitchFamily="34" charset="-122"/>
          </a:endParaRPr>
        </a:p>
      </dgm:t>
    </dgm:pt>
    <dgm:pt modelId="{3895ADBF-B574-4D77-92FC-6393E3ED613E}">
      <dgm:prSet phldrT="[文本]"/>
      <dgm:spPr/>
      <dgm:t>
        <a:bodyPr/>
        <a:lstStyle/>
        <a:p>
          <a:r>
            <a:rPr lang="zh-CN" altLang="en-US" b="1" dirty="0" smtClean="0">
              <a:latin typeface="微软雅黑" panose="020B0503020204020204" pitchFamily="34" charset="-122"/>
              <a:ea typeface="微软雅黑" panose="020B0503020204020204" pitchFamily="34" charset="-122"/>
            </a:rPr>
            <a:t>化学实验室常见安全事故</a:t>
          </a:r>
          <a:endParaRPr lang="zh-CN" altLang="en-US" b="1" dirty="0">
            <a:latin typeface="微软雅黑" panose="020B0503020204020204" pitchFamily="34" charset="-122"/>
            <a:ea typeface="微软雅黑" panose="020B0503020204020204" pitchFamily="34" charset="-122"/>
          </a:endParaRPr>
        </a:p>
      </dgm:t>
    </dgm:pt>
    <dgm:pt modelId="{0F7A530E-BE38-4E25-91B0-8BFBA47014F0}" type="parTrans" cxnId="{237E719D-41A8-499B-B878-49E0B972DE07}">
      <dgm:prSet/>
      <dgm:spPr/>
      <dgm:t>
        <a:bodyPr/>
        <a:lstStyle/>
        <a:p>
          <a:endParaRPr lang="zh-CN" altLang="en-US" b="1">
            <a:latin typeface="微软雅黑" panose="020B0503020204020204" pitchFamily="34" charset="-122"/>
            <a:ea typeface="微软雅黑" panose="020B0503020204020204" pitchFamily="34" charset="-122"/>
          </a:endParaRPr>
        </a:p>
      </dgm:t>
    </dgm:pt>
    <dgm:pt modelId="{612718EA-FC9A-4B4F-900F-1B4EC3D36D44}" type="sibTrans" cxnId="{237E719D-41A8-499B-B878-49E0B972DE07}">
      <dgm:prSet/>
      <dgm:spPr/>
      <dgm:t>
        <a:bodyPr/>
        <a:lstStyle/>
        <a:p>
          <a:endParaRPr lang="zh-CN" altLang="en-US" b="1">
            <a:latin typeface="微软雅黑" panose="020B0503020204020204" pitchFamily="34" charset="-122"/>
            <a:ea typeface="微软雅黑" panose="020B0503020204020204" pitchFamily="34" charset="-122"/>
          </a:endParaRPr>
        </a:p>
      </dgm:t>
    </dgm:pt>
    <dgm:pt modelId="{62BD59E4-F4B1-4D19-AC53-5D49FF4BCE6B}" type="pres">
      <dgm:prSet presAssocID="{E91B9748-DD4E-4842-A473-D7CA0B48D7B3}" presName="Name0" presStyleCnt="0">
        <dgm:presLayoutVars>
          <dgm:chMax val="4"/>
          <dgm:resizeHandles val="exact"/>
        </dgm:presLayoutVars>
      </dgm:prSet>
      <dgm:spPr/>
      <dgm:t>
        <a:bodyPr/>
        <a:lstStyle/>
        <a:p>
          <a:endParaRPr lang="zh-CN" altLang="en-US"/>
        </a:p>
      </dgm:t>
    </dgm:pt>
    <dgm:pt modelId="{81371C61-637F-4A11-B75A-4DAC21B51E7E}" type="pres">
      <dgm:prSet presAssocID="{E91B9748-DD4E-4842-A473-D7CA0B48D7B3}" presName="ellipse" presStyleLbl="trBgShp" presStyleIdx="0" presStyleCnt="1"/>
      <dgm:spPr/>
    </dgm:pt>
    <dgm:pt modelId="{55982A04-0E81-4DF5-AD00-7B1998F0E0E1}" type="pres">
      <dgm:prSet presAssocID="{E91B9748-DD4E-4842-A473-D7CA0B48D7B3}" presName="arrow1" presStyleLbl="fgShp" presStyleIdx="0" presStyleCnt="1" custScaleY="220943"/>
      <dgm:spPr/>
    </dgm:pt>
    <dgm:pt modelId="{A4EF1233-203C-47BB-8223-B406127DBE10}" type="pres">
      <dgm:prSet presAssocID="{E91B9748-DD4E-4842-A473-D7CA0B48D7B3}" presName="rectangle" presStyleLbl="revTx" presStyleIdx="0" presStyleCnt="1">
        <dgm:presLayoutVars>
          <dgm:bulletEnabled val="1"/>
        </dgm:presLayoutVars>
      </dgm:prSet>
      <dgm:spPr/>
      <dgm:t>
        <a:bodyPr/>
        <a:lstStyle/>
        <a:p>
          <a:endParaRPr lang="zh-CN" altLang="en-US"/>
        </a:p>
      </dgm:t>
    </dgm:pt>
    <dgm:pt modelId="{FFC18A59-4AF1-44FF-924E-F9A3FCC07E78}" type="pres">
      <dgm:prSet presAssocID="{F4F0747E-D6B1-4DDB-AE4D-68A4CFEBC5FE}" presName="item1" presStyleLbl="node1" presStyleIdx="0" presStyleCnt="3">
        <dgm:presLayoutVars>
          <dgm:bulletEnabled val="1"/>
        </dgm:presLayoutVars>
      </dgm:prSet>
      <dgm:spPr/>
      <dgm:t>
        <a:bodyPr/>
        <a:lstStyle/>
        <a:p>
          <a:endParaRPr lang="zh-CN" altLang="en-US"/>
        </a:p>
      </dgm:t>
    </dgm:pt>
    <dgm:pt modelId="{0CCE1322-09DF-4169-9580-6D6C3D0B4B82}" type="pres">
      <dgm:prSet presAssocID="{18718B4C-617D-4350-9F3D-7B9358D43109}" presName="item2" presStyleLbl="node1" presStyleIdx="1" presStyleCnt="3">
        <dgm:presLayoutVars>
          <dgm:bulletEnabled val="1"/>
        </dgm:presLayoutVars>
      </dgm:prSet>
      <dgm:spPr/>
      <dgm:t>
        <a:bodyPr/>
        <a:lstStyle/>
        <a:p>
          <a:endParaRPr lang="zh-CN" altLang="en-US"/>
        </a:p>
      </dgm:t>
    </dgm:pt>
    <dgm:pt modelId="{A759645F-CFF4-4235-A18A-9345BDF1BD72}" type="pres">
      <dgm:prSet presAssocID="{3895ADBF-B574-4D77-92FC-6393E3ED613E}" presName="item3" presStyleLbl="node1" presStyleIdx="2" presStyleCnt="3">
        <dgm:presLayoutVars>
          <dgm:bulletEnabled val="1"/>
        </dgm:presLayoutVars>
      </dgm:prSet>
      <dgm:spPr/>
      <dgm:t>
        <a:bodyPr/>
        <a:lstStyle/>
        <a:p>
          <a:endParaRPr lang="zh-CN" altLang="en-US"/>
        </a:p>
      </dgm:t>
    </dgm:pt>
    <dgm:pt modelId="{509CA1F5-768C-42AA-8BA8-3D8214E37BA9}" type="pres">
      <dgm:prSet presAssocID="{E91B9748-DD4E-4842-A473-D7CA0B48D7B3}" presName="funnel" presStyleLbl="trAlignAcc1" presStyleIdx="0" presStyleCnt="1" custScaleX="148662"/>
      <dgm:spPr/>
    </dgm:pt>
  </dgm:ptLst>
  <dgm:cxnLst>
    <dgm:cxn modelId="{7B04DD62-34E4-42EB-B7E8-C4DD6CF1763C}" srcId="{E91B9748-DD4E-4842-A473-D7CA0B48D7B3}" destId="{18718B4C-617D-4350-9F3D-7B9358D43109}" srcOrd="2" destOrd="0" parTransId="{C113B0ED-D84C-4D2F-8043-383575F6C614}" sibTransId="{9AD58F68-3CB1-4F13-9789-95142D88E50B}"/>
    <dgm:cxn modelId="{035D2730-3A28-4AFD-9CA3-5A50D7311A99}" type="presOf" srcId="{F4F0747E-D6B1-4DDB-AE4D-68A4CFEBC5FE}" destId="{0CCE1322-09DF-4169-9580-6D6C3D0B4B82}" srcOrd="0" destOrd="0" presId="urn:microsoft.com/office/officeart/2005/8/layout/funnel1"/>
    <dgm:cxn modelId="{D60FA4B0-5060-470C-9A39-479431B69EC2}" type="presOf" srcId="{18718B4C-617D-4350-9F3D-7B9358D43109}" destId="{FFC18A59-4AF1-44FF-924E-F9A3FCC07E78}" srcOrd="0" destOrd="0" presId="urn:microsoft.com/office/officeart/2005/8/layout/funnel1"/>
    <dgm:cxn modelId="{7FD71957-16B7-4ECC-944D-C91892F25300}" srcId="{E91B9748-DD4E-4842-A473-D7CA0B48D7B3}" destId="{8EEBA0C5-C7C0-4CC9-B581-BAB76B0BA7BF}" srcOrd="0" destOrd="0" parTransId="{086A97E9-93EE-4615-BD99-C8344162F859}" sibTransId="{279D8754-C3D5-4179-BA6B-442656F918B5}"/>
    <dgm:cxn modelId="{697E6A5D-6B8B-42F2-B922-F3F35E9922E2}" type="presOf" srcId="{3895ADBF-B574-4D77-92FC-6393E3ED613E}" destId="{A4EF1233-203C-47BB-8223-B406127DBE10}" srcOrd="0" destOrd="0" presId="urn:microsoft.com/office/officeart/2005/8/layout/funnel1"/>
    <dgm:cxn modelId="{CE11A916-1E10-4DD4-891A-71EC29814B2D}" type="presOf" srcId="{E91B9748-DD4E-4842-A473-D7CA0B48D7B3}" destId="{62BD59E4-F4B1-4D19-AC53-5D49FF4BCE6B}" srcOrd="0" destOrd="0" presId="urn:microsoft.com/office/officeart/2005/8/layout/funnel1"/>
    <dgm:cxn modelId="{0418B80E-43BE-45A2-9EBA-B17CA4102E07}" type="presOf" srcId="{8EEBA0C5-C7C0-4CC9-B581-BAB76B0BA7BF}" destId="{A759645F-CFF4-4235-A18A-9345BDF1BD72}" srcOrd="0" destOrd="0" presId="urn:microsoft.com/office/officeart/2005/8/layout/funnel1"/>
    <dgm:cxn modelId="{B9D57337-1996-410B-86F4-B223EEE45F68}" srcId="{E91B9748-DD4E-4842-A473-D7CA0B48D7B3}" destId="{F4F0747E-D6B1-4DDB-AE4D-68A4CFEBC5FE}" srcOrd="1" destOrd="0" parTransId="{4E27C79C-014B-412F-893A-26FD470DF5C4}" sibTransId="{8580FA96-05DC-4672-9D1C-BB9E2B0BB06F}"/>
    <dgm:cxn modelId="{237E719D-41A8-499B-B878-49E0B972DE07}" srcId="{E91B9748-DD4E-4842-A473-D7CA0B48D7B3}" destId="{3895ADBF-B574-4D77-92FC-6393E3ED613E}" srcOrd="3" destOrd="0" parTransId="{0F7A530E-BE38-4E25-91B0-8BFBA47014F0}" sibTransId="{612718EA-FC9A-4B4F-900F-1B4EC3D36D44}"/>
    <dgm:cxn modelId="{036E5514-C00F-45A5-A8D0-C6D268FDA5E3}" type="presParOf" srcId="{62BD59E4-F4B1-4D19-AC53-5D49FF4BCE6B}" destId="{81371C61-637F-4A11-B75A-4DAC21B51E7E}" srcOrd="0" destOrd="0" presId="urn:microsoft.com/office/officeart/2005/8/layout/funnel1"/>
    <dgm:cxn modelId="{269B124A-7D01-4B80-9E11-C7635D8A5138}" type="presParOf" srcId="{62BD59E4-F4B1-4D19-AC53-5D49FF4BCE6B}" destId="{55982A04-0E81-4DF5-AD00-7B1998F0E0E1}" srcOrd="1" destOrd="0" presId="urn:microsoft.com/office/officeart/2005/8/layout/funnel1"/>
    <dgm:cxn modelId="{0879D09C-4423-4E17-A4E4-C0239093EB84}" type="presParOf" srcId="{62BD59E4-F4B1-4D19-AC53-5D49FF4BCE6B}" destId="{A4EF1233-203C-47BB-8223-B406127DBE10}" srcOrd="2" destOrd="0" presId="urn:microsoft.com/office/officeart/2005/8/layout/funnel1"/>
    <dgm:cxn modelId="{17B04C54-C5F3-4827-9A76-18C7F2CEBCFD}" type="presParOf" srcId="{62BD59E4-F4B1-4D19-AC53-5D49FF4BCE6B}" destId="{FFC18A59-4AF1-44FF-924E-F9A3FCC07E78}" srcOrd="3" destOrd="0" presId="urn:microsoft.com/office/officeart/2005/8/layout/funnel1"/>
    <dgm:cxn modelId="{7904F81A-6609-426A-8393-BF226C320F99}" type="presParOf" srcId="{62BD59E4-F4B1-4D19-AC53-5D49FF4BCE6B}" destId="{0CCE1322-09DF-4169-9580-6D6C3D0B4B82}" srcOrd="4" destOrd="0" presId="urn:microsoft.com/office/officeart/2005/8/layout/funnel1"/>
    <dgm:cxn modelId="{907C579A-8065-4777-99E8-EFC523289196}" type="presParOf" srcId="{62BD59E4-F4B1-4D19-AC53-5D49FF4BCE6B}" destId="{A759645F-CFF4-4235-A18A-9345BDF1BD72}" srcOrd="5" destOrd="0" presId="urn:microsoft.com/office/officeart/2005/8/layout/funnel1"/>
    <dgm:cxn modelId="{FDE3DCE2-0C21-4F4D-A908-38643E909CE0}" type="presParOf" srcId="{62BD59E4-F4B1-4D19-AC53-5D49FF4BCE6B}" destId="{509CA1F5-768C-42AA-8BA8-3D8214E37BA9}"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D9F219-7B3A-4DF3-9EF5-A6D7C8BADDAC}" type="doc">
      <dgm:prSet loTypeId="urn:microsoft.com/office/officeart/2005/8/layout/radial4" loCatId="relationship" qsTypeId="urn:microsoft.com/office/officeart/2005/8/quickstyle/simple1#1" qsCatId="simple" csTypeId="urn:microsoft.com/office/officeart/2005/8/colors/accent1_2#3" csCatId="accent1" phldr="1"/>
      <dgm:spPr/>
      <dgm:t>
        <a:bodyPr/>
        <a:lstStyle/>
        <a:p>
          <a:endParaRPr lang="zh-CN" altLang="en-US"/>
        </a:p>
      </dgm:t>
    </dgm:pt>
    <dgm:pt modelId="{79B6301E-A25F-416E-B27A-9302734AFADD}">
      <dgm:prSet phldrT="[文本]"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zh-CN" altLang="en-US" sz="1800" b="1" dirty="0" smtClean="0">
              <a:latin typeface="微软雅黑" panose="020B0503020204020204" pitchFamily="34" charset="-122"/>
              <a:ea typeface="微软雅黑" panose="020B0503020204020204" pitchFamily="34" charset="-122"/>
            </a:rPr>
            <a:t>实验室安全管理</a:t>
          </a:r>
          <a:r>
            <a:rPr lang="zh-CN" altLang="en-US" sz="2400" b="1" dirty="0" smtClean="0">
              <a:latin typeface="微软雅黑" panose="020B0503020204020204" pitchFamily="34" charset="-122"/>
              <a:ea typeface="微软雅黑" panose="020B0503020204020204" pitchFamily="34" charset="-122"/>
            </a:rPr>
            <a:t>非常迫切</a:t>
          </a:r>
          <a:endParaRPr lang="zh-CN" altLang="en-US" sz="2400" b="1" dirty="0">
            <a:latin typeface="微软雅黑" panose="020B0503020204020204" pitchFamily="34" charset="-122"/>
            <a:ea typeface="微软雅黑" panose="020B0503020204020204" pitchFamily="34" charset="-122"/>
          </a:endParaRPr>
        </a:p>
      </dgm:t>
    </dgm:pt>
    <dgm:pt modelId="{A579C4DE-9BFF-4D6A-A19C-B20173FC51A1}" type="parTrans" cxnId="{71FDED5C-C4E1-4DDE-B6D9-F2836A06D8EF}">
      <dgm:prSet/>
      <dgm:spPr/>
      <dgm:t>
        <a:bodyPr/>
        <a:lstStyle/>
        <a:p>
          <a:endParaRPr lang="zh-CN" altLang="en-US" sz="1800" b="0">
            <a:latin typeface="微软雅黑" panose="020B0503020204020204" pitchFamily="34" charset="-122"/>
            <a:ea typeface="微软雅黑" panose="020B0503020204020204" pitchFamily="34" charset="-122"/>
          </a:endParaRPr>
        </a:p>
      </dgm:t>
    </dgm:pt>
    <dgm:pt modelId="{4D1F950B-5912-47FD-98F3-BBF8796401F2}" type="sibTrans" cxnId="{71FDED5C-C4E1-4DDE-B6D9-F2836A06D8EF}">
      <dgm:prSet/>
      <dgm:spPr/>
      <dgm:t>
        <a:bodyPr/>
        <a:lstStyle/>
        <a:p>
          <a:endParaRPr lang="zh-CN" altLang="en-US" sz="1800" b="0">
            <a:latin typeface="微软雅黑" panose="020B0503020204020204" pitchFamily="34" charset="-122"/>
            <a:ea typeface="微软雅黑" panose="020B0503020204020204" pitchFamily="34" charset="-122"/>
          </a:endParaRPr>
        </a:p>
      </dgm:t>
    </dgm:pt>
    <dgm:pt modelId="{489AAD2B-D8BB-4983-8A83-FD69754DA032}">
      <dgm:prSet phldrT="[文本]" custT="1">
        <dgm:style>
          <a:lnRef idx="1">
            <a:schemeClr val="accent4"/>
          </a:lnRef>
          <a:fillRef idx="3">
            <a:schemeClr val="accent4"/>
          </a:fillRef>
          <a:effectRef idx="2">
            <a:schemeClr val="accent4"/>
          </a:effectRef>
          <a:fontRef idx="minor">
            <a:schemeClr val="lt1"/>
          </a:fontRef>
        </dgm:style>
      </dgm:prSet>
      <dgm:spPr/>
      <dgm:t>
        <a:bodyPr/>
        <a:lstStyle/>
        <a:p>
          <a:r>
            <a:rPr lang="zh-CN" altLang="en-US" sz="2000" b="1" dirty="0" smtClean="0">
              <a:latin typeface="微软雅黑" panose="020B0503020204020204" pitchFamily="34" charset="-122"/>
              <a:ea typeface="微软雅黑" panose="020B0503020204020204" pitchFamily="34" charset="-122"/>
            </a:rPr>
            <a:t>降低安全事故造成的</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伤残率、死亡率</a:t>
          </a:r>
          <a:endParaRPr lang="zh-CN" altLang="en-US" sz="2000" b="1" dirty="0">
            <a:solidFill>
              <a:srgbClr val="FF0000"/>
            </a:solidFill>
            <a:latin typeface="微软雅黑" panose="020B0503020204020204" pitchFamily="34" charset="-122"/>
            <a:ea typeface="微软雅黑" panose="020B0503020204020204" pitchFamily="34" charset="-122"/>
          </a:endParaRPr>
        </a:p>
      </dgm:t>
    </dgm:pt>
    <dgm:pt modelId="{BE8604C4-B93F-4849-9C26-8340F9DF0A16}" type="parTrans" cxnId="{901F0959-1D99-4546-A052-582CA5B78972}">
      <dgm:prSet>
        <dgm:style>
          <a:lnRef idx="0">
            <a:schemeClr val="accent4"/>
          </a:lnRef>
          <a:fillRef idx="3">
            <a:schemeClr val="accent4"/>
          </a:fillRef>
          <a:effectRef idx="3">
            <a:schemeClr val="accent4"/>
          </a:effectRef>
          <a:fontRef idx="minor">
            <a:schemeClr val="lt1"/>
          </a:fontRef>
        </dgm:style>
      </dgm:prSet>
      <dgm:spPr/>
      <dgm:t>
        <a:bodyPr/>
        <a:lstStyle/>
        <a:p>
          <a:endParaRPr lang="zh-CN" altLang="en-US" sz="1800" b="0">
            <a:latin typeface="微软雅黑" panose="020B0503020204020204" pitchFamily="34" charset="-122"/>
            <a:ea typeface="微软雅黑" panose="020B0503020204020204" pitchFamily="34" charset="-122"/>
          </a:endParaRPr>
        </a:p>
      </dgm:t>
    </dgm:pt>
    <dgm:pt modelId="{BFB1C295-3081-4461-9CBD-E2E177252B90}" type="sibTrans" cxnId="{901F0959-1D99-4546-A052-582CA5B78972}">
      <dgm:prSet/>
      <dgm:spPr/>
      <dgm:t>
        <a:bodyPr/>
        <a:lstStyle/>
        <a:p>
          <a:endParaRPr lang="zh-CN" altLang="en-US" sz="1800" b="0">
            <a:latin typeface="微软雅黑" panose="020B0503020204020204" pitchFamily="34" charset="-122"/>
            <a:ea typeface="微软雅黑" panose="020B0503020204020204" pitchFamily="34" charset="-122"/>
          </a:endParaRPr>
        </a:p>
      </dgm:t>
    </dgm:pt>
    <dgm:pt modelId="{70B70149-0BCB-4F1F-A67C-FF4D1EC32154}">
      <dgm:prSet phldrT="[文本]" custT="1">
        <dgm:style>
          <a:lnRef idx="0">
            <a:schemeClr val="accent1"/>
          </a:lnRef>
          <a:fillRef idx="3">
            <a:schemeClr val="accent1"/>
          </a:fillRef>
          <a:effectRef idx="3">
            <a:schemeClr val="accent1"/>
          </a:effectRef>
          <a:fontRef idx="minor">
            <a:schemeClr val="lt1"/>
          </a:fontRef>
        </dgm:style>
      </dgm:prSet>
      <dgm:spPr/>
      <dgm:t>
        <a:bodyPr/>
        <a:lstStyle/>
        <a:p>
          <a:r>
            <a:rPr lang="zh-CN" altLang="en-US" sz="2000" b="1" dirty="0" smtClean="0">
              <a:latin typeface="微软雅黑" panose="020B0503020204020204" pitchFamily="34" charset="-122"/>
              <a:ea typeface="微软雅黑" panose="020B0503020204020204" pitchFamily="34" charset="-122"/>
            </a:rPr>
            <a:t>降低国家、单位和个人</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经济损失</a:t>
          </a:r>
          <a:endParaRPr lang="zh-CN" altLang="en-US" sz="2000" b="1" dirty="0">
            <a:latin typeface="微软雅黑" panose="020B0503020204020204" pitchFamily="34" charset="-122"/>
            <a:ea typeface="微软雅黑" panose="020B0503020204020204" pitchFamily="34" charset="-122"/>
          </a:endParaRPr>
        </a:p>
      </dgm:t>
    </dgm:pt>
    <dgm:pt modelId="{2D201A65-9AB6-4E24-B879-5DCB92812D54}" type="parTrans" cxnId="{7CD4B11C-561C-4BC4-BEE2-D0EC7E0AAC93}">
      <dgm:prSet>
        <dgm:style>
          <a:lnRef idx="0">
            <a:schemeClr val="accent1"/>
          </a:lnRef>
          <a:fillRef idx="3">
            <a:schemeClr val="accent1"/>
          </a:fillRef>
          <a:effectRef idx="3">
            <a:schemeClr val="accent1"/>
          </a:effectRef>
          <a:fontRef idx="minor">
            <a:schemeClr val="lt1"/>
          </a:fontRef>
        </dgm:style>
      </dgm:prSet>
      <dgm:spPr/>
      <dgm:t>
        <a:bodyPr/>
        <a:lstStyle/>
        <a:p>
          <a:endParaRPr lang="zh-CN" altLang="en-US" sz="1800" b="0">
            <a:latin typeface="微软雅黑" panose="020B0503020204020204" pitchFamily="34" charset="-122"/>
            <a:ea typeface="微软雅黑" panose="020B0503020204020204" pitchFamily="34" charset="-122"/>
          </a:endParaRPr>
        </a:p>
      </dgm:t>
    </dgm:pt>
    <dgm:pt modelId="{89BD2C9B-F7A0-488B-B0C6-840ACC432624}" type="sibTrans" cxnId="{7CD4B11C-561C-4BC4-BEE2-D0EC7E0AAC93}">
      <dgm:prSet/>
      <dgm:spPr/>
      <dgm:t>
        <a:bodyPr/>
        <a:lstStyle/>
        <a:p>
          <a:endParaRPr lang="zh-CN" altLang="en-US" sz="1800" b="0">
            <a:latin typeface="微软雅黑" panose="020B0503020204020204" pitchFamily="34" charset="-122"/>
            <a:ea typeface="微软雅黑" panose="020B0503020204020204" pitchFamily="34" charset="-122"/>
          </a:endParaRPr>
        </a:p>
      </dgm:t>
    </dgm:pt>
    <dgm:pt modelId="{175220B7-C3E2-492F-B3DE-EA83F4BBEC67}">
      <dgm:prSet phldrT="[文本]"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000" b="1" dirty="0" smtClean="0">
              <a:latin typeface="微软雅黑" panose="020B0503020204020204" pitchFamily="34" charset="-122"/>
              <a:ea typeface="微软雅黑" panose="020B0503020204020204" pitchFamily="34" charset="-122"/>
            </a:rPr>
            <a:t>保障研究人员</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健康和安全</a:t>
          </a:r>
          <a:endParaRPr lang="zh-CN" altLang="en-US" sz="2000" b="1" dirty="0">
            <a:latin typeface="微软雅黑" panose="020B0503020204020204" pitchFamily="34" charset="-122"/>
            <a:ea typeface="微软雅黑" panose="020B0503020204020204" pitchFamily="34" charset="-122"/>
          </a:endParaRPr>
        </a:p>
      </dgm:t>
    </dgm:pt>
    <dgm:pt modelId="{285ECFE3-6995-4541-A0DF-AC1318813C2A}" type="parTrans" cxnId="{C31838A7-F8D4-482C-8A4D-2CB41FDA0ECF}">
      <dgm:prSet>
        <dgm:style>
          <a:lnRef idx="0">
            <a:schemeClr val="accent6"/>
          </a:lnRef>
          <a:fillRef idx="3">
            <a:schemeClr val="accent6"/>
          </a:fillRef>
          <a:effectRef idx="3">
            <a:schemeClr val="accent6"/>
          </a:effectRef>
          <a:fontRef idx="minor">
            <a:schemeClr val="lt1"/>
          </a:fontRef>
        </dgm:style>
      </dgm:prSet>
      <dgm:spPr/>
      <dgm:t>
        <a:bodyPr/>
        <a:lstStyle/>
        <a:p>
          <a:endParaRPr lang="zh-CN" altLang="en-US" sz="1800" b="0">
            <a:latin typeface="微软雅黑" panose="020B0503020204020204" pitchFamily="34" charset="-122"/>
            <a:ea typeface="微软雅黑" panose="020B0503020204020204" pitchFamily="34" charset="-122"/>
          </a:endParaRPr>
        </a:p>
      </dgm:t>
    </dgm:pt>
    <dgm:pt modelId="{78CB59F5-0CE2-40DF-996F-7326CF92B56F}" type="sibTrans" cxnId="{C31838A7-F8D4-482C-8A4D-2CB41FDA0ECF}">
      <dgm:prSet/>
      <dgm:spPr/>
      <dgm:t>
        <a:bodyPr/>
        <a:lstStyle/>
        <a:p>
          <a:endParaRPr lang="zh-CN" altLang="en-US" sz="1800" b="0">
            <a:latin typeface="微软雅黑" panose="020B0503020204020204" pitchFamily="34" charset="-122"/>
            <a:ea typeface="微软雅黑" panose="020B0503020204020204" pitchFamily="34" charset="-122"/>
          </a:endParaRPr>
        </a:p>
      </dgm:t>
    </dgm:pt>
    <dgm:pt modelId="{B00619D3-A2EE-4D18-92EC-CA33DA21DA7C}" type="pres">
      <dgm:prSet presAssocID="{68D9F219-7B3A-4DF3-9EF5-A6D7C8BADDAC}" presName="cycle" presStyleCnt="0">
        <dgm:presLayoutVars>
          <dgm:chMax val="1"/>
          <dgm:dir/>
          <dgm:animLvl val="ctr"/>
          <dgm:resizeHandles val="exact"/>
        </dgm:presLayoutVars>
      </dgm:prSet>
      <dgm:spPr/>
      <dgm:t>
        <a:bodyPr/>
        <a:lstStyle/>
        <a:p>
          <a:endParaRPr lang="zh-CN" altLang="en-US"/>
        </a:p>
      </dgm:t>
    </dgm:pt>
    <dgm:pt modelId="{5B02B9DA-3BEF-4143-8DF8-9D87767DAD77}" type="pres">
      <dgm:prSet presAssocID="{79B6301E-A25F-416E-B27A-9302734AFADD}" presName="centerShape" presStyleLbl="node0" presStyleIdx="0" presStyleCnt="1" custScaleX="109936" custScaleY="104949"/>
      <dgm:spPr/>
      <dgm:t>
        <a:bodyPr/>
        <a:lstStyle/>
        <a:p>
          <a:endParaRPr lang="zh-CN" altLang="en-US"/>
        </a:p>
      </dgm:t>
    </dgm:pt>
    <dgm:pt modelId="{C9E994F4-8929-49CB-9EA5-3D2E323E1CEB}" type="pres">
      <dgm:prSet presAssocID="{BE8604C4-B93F-4849-9C26-8340F9DF0A16}" presName="parTrans" presStyleLbl="bgSibTrans2D1" presStyleIdx="0" presStyleCnt="3"/>
      <dgm:spPr/>
      <dgm:t>
        <a:bodyPr/>
        <a:lstStyle/>
        <a:p>
          <a:endParaRPr lang="zh-CN" altLang="en-US"/>
        </a:p>
      </dgm:t>
    </dgm:pt>
    <dgm:pt modelId="{B9F4D4A6-1F99-4A90-99A9-3E6C2D2CF8D1}" type="pres">
      <dgm:prSet presAssocID="{489AAD2B-D8BB-4983-8A83-FD69754DA032}" presName="node" presStyleLbl="node1" presStyleIdx="0" presStyleCnt="3" custScaleX="114814" custScaleY="71722">
        <dgm:presLayoutVars>
          <dgm:bulletEnabled val="1"/>
        </dgm:presLayoutVars>
      </dgm:prSet>
      <dgm:spPr/>
      <dgm:t>
        <a:bodyPr/>
        <a:lstStyle/>
        <a:p>
          <a:endParaRPr lang="zh-CN" altLang="en-US"/>
        </a:p>
      </dgm:t>
    </dgm:pt>
    <dgm:pt modelId="{3195334E-B9E1-46ED-A73D-53D7A9F72C96}" type="pres">
      <dgm:prSet presAssocID="{2D201A65-9AB6-4E24-B879-5DCB92812D54}" presName="parTrans" presStyleLbl="bgSibTrans2D1" presStyleIdx="1" presStyleCnt="3"/>
      <dgm:spPr/>
      <dgm:t>
        <a:bodyPr/>
        <a:lstStyle/>
        <a:p>
          <a:endParaRPr lang="zh-CN" altLang="en-US"/>
        </a:p>
      </dgm:t>
    </dgm:pt>
    <dgm:pt modelId="{F4ECC172-43A1-4478-8BA4-2030074DB62C}" type="pres">
      <dgm:prSet presAssocID="{70B70149-0BCB-4F1F-A67C-FF4D1EC32154}" presName="node" presStyleLbl="node1" presStyleIdx="1" presStyleCnt="3" custScaleX="169070" custScaleY="71187">
        <dgm:presLayoutVars>
          <dgm:bulletEnabled val="1"/>
        </dgm:presLayoutVars>
      </dgm:prSet>
      <dgm:spPr/>
      <dgm:t>
        <a:bodyPr/>
        <a:lstStyle/>
        <a:p>
          <a:endParaRPr lang="zh-CN" altLang="en-US"/>
        </a:p>
      </dgm:t>
    </dgm:pt>
    <dgm:pt modelId="{2D049D97-0DD9-48A2-ABC1-395015326FD2}" type="pres">
      <dgm:prSet presAssocID="{285ECFE3-6995-4541-A0DF-AC1318813C2A}" presName="parTrans" presStyleLbl="bgSibTrans2D1" presStyleIdx="2" presStyleCnt="3"/>
      <dgm:spPr/>
      <dgm:t>
        <a:bodyPr/>
        <a:lstStyle/>
        <a:p>
          <a:endParaRPr lang="zh-CN" altLang="en-US"/>
        </a:p>
      </dgm:t>
    </dgm:pt>
    <dgm:pt modelId="{F005CF69-6E9D-4CF7-B552-8A021C6FD8F1}" type="pres">
      <dgm:prSet presAssocID="{175220B7-C3E2-492F-B3DE-EA83F4BBEC67}" presName="node" presStyleLbl="node1" presStyleIdx="2" presStyleCnt="3" custScaleX="91772" custScaleY="64804">
        <dgm:presLayoutVars>
          <dgm:bulletEnabled val="1"/>
        </dgm:presLayoutVars>
      </dgm:prSet>
      <dgm:spPr/>
      <dgm:t>
        <a:bodyPr/>
        <a:lstStyle/>
        <a:p>
          <a:endParaRPr lang="zh-CN" altLang="en-US"/>
        </a:p>
      </dgm:t>
    </dgm:pt>
  </dgm:ptLst>
  <dgm:cxnLst>
    <dgm:cxn modelId="{901F0959-1D99-4546-A052-582CA5B78972}" srcId="{79B6301E-A25F-416E-B27A-9302734AFADD}" destId="{489AAD2B-D8BB-4983-8A83-FD69754DA032}" srcOrd="0" destOrd="0" parTransId="{BE8604C4-B93F-4849-9C26-8340F9DF0A16}" sibTransId="{BFB1C295-3081-4461-9CBD-E2E177252B90}"/>
    <dgm:cxn modelId="{C831C1EA-5BF6-4CB9-AE32-80F151F53F49}" type="presOf" srcId="{285ECFE3-6995-4541-A0DF-AC1318813C2A}" destId="{2D049D97-0DD9-48A2-ABC1-395015326FD2}" srcOrd="0" destOrd="0" presId="urn:microsoft.com/office/officeart/2005/8/layout/radial4"/>
    <dgm:cxn modelId="{029ECA9E-8616-4DAE-AB70-2F88EF9D7971}" type="presOf" srcId="{BE8604C4-B93F-4849-9C26-8340F9DF0A16}" destId="{C9E994F4-8929-49CB-9EA5-3D2E323E1CEB}" srcOrd="0" destOrd="0" presId="urn:microsoft.com/office/officeart/2005/8/layout/radial4"/>
    <dgm:cxn modelId="{AC458253-31F1-4592-835C-E11C87286FCE}" type="presOf" srcId="{2D201A65-9AB6-4E24-B879-5DCB92812D54}" destId="{3195334E-B9E1-46ED-A73D-53D7A9F72C96}" srcOrd="0" destOrd="0" presId="urn:microsoft.com/office/officeart/2005/8/layout/radial4"/>
    <dgm:cxn modelId="{71FDED5C-C4E1-4DDE-B6D9-F2836A06D8EF}" srcId="{68D9F219-7B3A-4DF3-9EF5-A6D7C8BADDAC}" destId="{79B6301E-A25F-416E-B27A-9302734AFADD}" srcOrd="0" destOrd="0" parTransId="{A579C4DE-9BFF-4D6A-A19C-B20173FC51A1}" sibTransId="{4D1F950B-5912-47FD-98F3-BBF8796401F2}"/>
    <dgm:cxn modelId="{B4D591CF-92B1-464B-9CD0-500860F50579}" type="presOf" srcId="{175220B7-C3E2-492F-B3DE-EA83F4BBEC67}" destId="{F005CF69-6E9D-4CF7-B552-8A021C6FD8F1}" srcOrd="0" destOrd="0" presId="urn:microsoft.com/office/officeart/2005/8/layout/radial4"/>
    <dgm:cxn modelId="{81C2CC26-5073-4C35-B215-1AEB2C27EE3A}" type="presOf" srcId="{489AAD2B-D8BB-4983-8A83-FD69754DA032}" destId="{B9F4D4A6-1F99-4A90-99A9-3E6C2D2CF8D1}" srcOrd="0" destOrd="0" presId="urn:microsoft.com/office/officeart/2005/8/layout/radial4"/>
    <dgm:cxn modelId="{62015674-74D6-468A-A129-C903DEA2FBF2}" type="presOf" srcId="{68D9F219-7B3A-4DF3-9EF5-A6D7C8BADDAC}" destId="{B00619D3-A2EE-4D18-92EC-CA33DA21DA7C}" srcOrd="0" destOrd="0" presId="urn:microsoft.com/office/officeart/2005/8/layout/radial4"/>
    <dgm:cxn modelId="{7CD4B11C-561C-4BC4-BEE2-D0EC7E0AAC93}" srcId="{79B6301E-A25F-416E-B27A-9302734AFADD}" destId="{70B70149-0BCB-4F1F-A67C-FF4D1EC32154}" srcOrd="1" destOrd="0" parTransId="{2D201A65-9AB6-4E24-B879-5DCB92812D54}" sibTransId="{89BD2C9B-F7A0-488B-B0C6-840ACC432624}"/>
    <dgm:cxn modelId="{1B5BA34B-FAC9-4AB4-917C-7EE053283612}" type="presOf" srcId="{70B70149-0BCB-4F1F-A67C-FF4D1EC32154}" destId="{F4ECC172-43A1-4478-8BA4-2030074DB62C}" srcOrd="0" destOrd="0" presId="urn:microsoft.com/office/officeart/2005/8/layout/radial4"/>
    <dgm:cxn modelId="{C31838A7-F8D4-482C-8A4D-2CB41FDA0ECF}" srcId="{79B6301E-A25F-416E-B27A-9302734AFADD}" destId="{175220B7-C3E2-492F-B3DE-EA83F4BBEC67}" srcOrd="2" destOrd="0" parTransId="{285ECFE3-6995-4541-A0DF-AC1318813C2A}" sibTransId="{78CB59F5-0CE2-40DF-996F-7326CF92B56F}"/>
    <dgm:cxn modelId="{9AC12BFD-86E8-4313-92CB-DC7A2E13229F}" type="presOf" srcId="{79B6301E-A25F-416E-B27A-9302734AFADD}" destId="{5B02B9DA-3BEF-4143-8DF8-9D87767DAD77}" srcOrd="0" destOrd="0" presId="urn:microsoft.com/office/officeart/2005/8/layout/radial4"/>
    <dgm:cxn modelId="{0A52C1B1-F1E8-4DB6-9BD8-5252B544A522}" type="presParOf" srcId="{B00619D3-A2EE-4D18-92EC-CA33DA21DA7C}" destId="{5B02B9DA-3BEF-4143-8DF8-9D87767DAD77}" srcOrd="0" destOrd="0" presId="urn:microsoft.com/office/officeart/2005/8/layout/radial4"/>
    <dgm:cxn modelId="{BD1D2EEF-A6AB-4588-9315-412308485291}" type="presParOf" srcId="{B00619D3-A2EE-4D18-92EC-CA33DA21DA7C}" destId="{C9E994F4-8929-49CB-9EA5-3D2E323E1CEB}" srcOrd="1" destOrd="0" presId="urn:microsoft.com/office/officeart/2005/8/layout/radial4"/>
    <dgm:cxn modelId="{E10BDCCE-07FF-438D-9283-4063B0A53B3E}" type="presParOf" srcId="{B00619D3-A2EE-4D18-92EC-CA33DA21DA7C}" destId="{B9F4D4A6-1F99-4A90-99A9-3E6C2D2CF8D1}" srcOrd="2" destOrd="0" presId="urn:microsoft.com/office/officeart/2005/8/layout/radial4"/>
    <dgm:cxn modelId="{C3BD4B16-EDB9-453D-87E2-75931F39D301}" type="presParOf" srcId="{B00619D3-A2EE-4D18-92EC-CA33DA21DA7C}" destId="{3195334E-B9E1-46ED-A73D-53D7A9F72C96}" srcOrd="3" destOrd="0" presId="urn:microsoft.com/office/officeart/2005/8/layout/radial4"/>
    <dgm:cxn modelId="{56A11771-2E4B-45F2-BC1E-243FA7E67D21}" type="presParOf" srcId="{B00619D3-A2EE-4D18-92EC-CA33DA21DA7C}" destId="{F4ECC172-43A1-4478-8BA4-2030074DB62C}" srcOrd="4" destOrd="0" presId="urn:microsoft.com/office/officeart/2005/8/layout/radial4"/>
    <dgm:cxn modelId="{D42BFAFC-5AB5-4D8D-889F-53502BE9EEAA}" type="presParOf" srcId="{B00619D3-A2EE-4D18-92EC-CA33DA21DA7C}" destId="{2D049D97-0DD9-48A2-ABC1-395015326FD2}" srcOrd="5" destOrd="0" presId="urn:microsoft.com/office/officeart/2005/8/layout/radial4"/>
    <dgm:cxn modelId="{343F7488-C02F-4B6C-8031-D88C4C6CCA26}" type="presParOf" srcId="{B00619D3-A2EE-4D18-92EC-CA33DA21DA7C}" destId="{F005CF69-6E9D-4CF7-B552-8A021C6FD8F1}"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3765"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3765" fontAlgn="auto">
              <a:spcBef>
                <a:spcPts val="0"/>
              </a:spcBef>
              <a:spcAft>
                <a:spcPts val="0"/>
              </a:spcAft>
              <a:defRPr sz="1200">
                <a:latin typeface="+mn-lt"/>
                <a:ea typeface="+mn-ea"/>
              </a:defRPr>
            </a:lvl1pPr>
          </a:lstStyle>
          <a:p>
            <a:pPr>
              <a:defRPr/>
            </a:pPr>
            <a:fld id="{4741A7ED-DC6D-4CE3-B7A4-E3028A8EA477}" type="datetimeFigureOut">
              <a:rPr lang="zh-CN" altLang="en-US"/>
              <a:pPr>
                <a:defRPr/>
              </a:pPr>
              <a:t>2019-9-23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endParaRPr lang="zh-CN" altLang="en-US" noProof="0"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3765"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3765" fontAlgn="auto">
              <a:spcBef>
                <a:spcPts val="0"/>
              </a:spcBef>
              <a:spcAft>
                <a:spcPts val="0"/>
              </a:spcAft>
              <a:defRPr sz="1200">
                <a:latin typeface="+mn-lt"/>
                <a:ea typeface="+mn-ea"/>
              </a:defRPr>
            </a:lvl1pPr>
          </a:lstStyle>
          <a:p>
            <a:pPr>
              <a:defRPr/>
            </a:pPr>
            <a:fld id="{DF3C8F94-974C-481A-B457-33E809ADB7F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7200" algn="l" defTabSz="912813" rtl="0" eaLnBrk="0" fontAlgn="base" hangingPunct="0">
      <a:spcBef>
        <a:spcPct val="30000"/>
      </a:spcBef>
      <a:spcAft>
        <a:spcPct val="0"/>
      </a:spcAft>
      <a:defRPr sz="1200" kern="1200">
        <a:solidFill>
          <a:schemeClr val="tx1"/>
        </a:solidFill>
        <a:latin typeface="+mn-lt"/>
        <a:ea typeface="+mn-ea"/>
        <a:cs typeface="+mn-cs"/>
      </a:defRPr>
    </a:lvl2pPr>
    <a:lvl3pPr marL="914400" algn="l" defTabSz="912813" rtl="0" eaLnBrk="0" fontAlgn="base" hangingPunct="0">
      <a:spcBef>
        <a:spcPct val="30000"/>
      </a:spcBef>
      <a:spcAft>
        <a:spcPct val="0"/>
      </a:spcAft>
      <a:defRPr sz="1200" kern="1200">
        <a:solidFill>
          <a:schemeClr val="tx1"/>
        </a:solidFill>
        <a:latin typeface="+mn-lt"/>
        <a:ea typeface="+mn-ea"/>
        <a:cs typeface="+mn-cs"/>
      </a:defRPr>
    </a:lvl3pPr>
    <a:lvl4pPr marL="1371600" algn="l" defTabSz="912813" rtl="0" eaLnBrk="0" fontAlgn="base" hangingPunct="0">
      <a:spcBef>
        <a:spcPct val="30000"/>
      </a:spcBef>
      <a:spcAft>
        <a:spcPct val="0"/>
      </a:spcAft>
      <a:defRPr sz="1200" kern="1200">
        <a:solidFill>
          <a:schemeClr val="tx1"/>
        </a:solidFill>
        <a:latin typeface="+mn-lt"/>
        <a:ea typeface="+mn-ea"/>
        <a:cs typeface="+mn-cs"/>
      </a:defRPr>
    </a:lvl4pPr>
    <a:lvl5pPr marL="1828800"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E6FB86EB-88D6-438E-9248-8C0BB903578D}" type="slidenum">
              <a:rPr lang="zh-CN" altLang="en-US" smtClean="0"/>
              <a:pPr>
                <a:defRPr/>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2D0FE2-2C02-4D31-B571-DCF5D70EA438}" type="slidenum">
              <a:rPr lang="zh-CN" altLang="en-US"/>
              <a:pPr>
                <a:defRPr/>
              </a:pPr>
              <a:t>87</a:t>
            </a:fld>
            <a:endParaRPr lang="en-US" altLang="zh-CN"/>
          </a:p>
        </p:txBody>
      </p:sp>
      <p:sp>
        <p:nvSpPr>
          <p:cNvPr id="334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48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6AFAB59-63AD-42CB-A710-97222704EEDC}" type="slidenum">
              <a:rPr lang="zh-CN" altLang="en-US" smtClean="0"/>
              <a:pPr defTabSz="912813" fontAlgn="base">
                <a:spcBef>
                  <a:spcPct val="0"/>
                </a:spcBef>
                <a:spcAft>
                  <a:spcPct val="0"/>
                </a:spcAft>
              </a:pPr>
              <a:t>2</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389EBD5F-0C27-4AEF-9AE7-9F7EE7AE2F6E}" type="slidenum">
              <a:rPr lang="zh-CN" altLang="en-US" smtClean="0"/>
              <a:pPr>
                <a:defRPr/>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28A30-7A14-41EC-849D-02183DB6AD28}" type="slidenum">
              <a:rPr lang="zh-CN" altLang="en-US"/>
              <a:pPr>
                <a:defRPr/>
              </a:pPr>
              <a:t>75</a:t>
            </a:fld>
            <a:endParaRPr lang="en-US" altLang="zh-CN"/>
          </a:p>
        </p:txBody>
      </p:sp>
      <p:sp>
        <p:nvSpPr>
          <p:cNvPr id="316418" name="Rectangle 2"/>
          <p:cNvSpPr>
            <a:spLocks noGrp="1" noRot="1" noChangeAspect="1" noChangeArrowheads="1" noTextEdit="1"/>
          </p:cNvSpPr>
          <p:nvPr>
            <p:ph type="sldImg"/>
          </p:nvPr>
        </p:nvSpPr>
        <p:spPr bwMode="auto">
          <a:xfrm>
            <a:off x="1123950" y="668338"/>
            <a:ext cx="4637088" cy="3478212"/>
          </a:xfrm>
          <a:solidFill>
            <a:srgbClr val="FFFFFF"/>
          </a:solidFill>
          <a:ln>
            <a:solidFill>
              <a:srgbClr val="000000"/>
            </a:solidFill>
            <a:miter lim="800000"/>
            <a:headEnd/>
            <a:tailEnd/>
          </a:ln>
        </p:spPr>
      </p:sp>
      <p:sp>
        <p:nvSpPr>
          <p:cNvPr id="316419" name="Rectangle 3"/>
          <p:cNvSpPr>
            <a:spLocks noGrp="1" noChangeArrowheads="1"/>
          </p:cNvSpPr>
          <p:nvPr>
            <p:ph type="body" idx="1"/>
          </p:nvPr>
        </p:nvSpPr>
        <p:spPr bwMode="auto">
          <a:xfrm>
            <a:off x="908050" y="4367213"/>
            <a:ext cx="5067300" cy="4075112"/>
          </a:xfrm>
          <a:solidFill>
            <a:srgbClr val="FFFFFF"/>
          </a:solidFill>
          <a:ln>
            <a:solidFill>
              <a:srgbClr val="000000"/>
            </a:solidFill>
            <a:miter lim="800000"/>
            <a:headEnd/>
            <a:tailEnd/>
          </a:ln>
        </p:spPr>
        <p:txBody>
          <a:bodyPr wrap="square" lIns="91175" tIns="45587" rIns="91175" bIns="45587" numCol="1" anchor="t" anchorCtr="0" compatLnSpc="1">
            <a:prstTxWarp prst="textNoShape">
              <a:avLst/>
            </a:prstTxWarp>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BE019D-9DD4-474F-9518-80AB6E13E049}" type="slidenum">
              <a:rPr lang="zh-CN" altLang="en-US"/>
              <a:pPr>
                <a:defRPr/>
              </a:pPr>
              <a:t>76</a:t>
            </a:fld>
            <a:endParaRPr lang="en-US" altLang="zh-CN"/>
          </a:p>
        </p:txBody>
      </p:sp>
      <p:sp>
        <p:nvSpPr>
          <p:cNvPr id="318466" name="Rectangle 2"/>
          <p:cNvSpPr>
            <a:spLocks noGrp="1" noRot="1" noChangeAspect="1" noChangeArrowheads="1" noTextEdit="1"/>
          </p:cNvSpPr>
          <p:nvPr>
            <p:ph type="sldImg"/>
          </p:nvPr>
        </p:nvSpPr>
        <p:spPr bwMode="auto">
          <a:xfrm>
            <a:off x="1123950" y="668338"/>
            <a:ext cx="4637088" cy="3478212"/>
          </a:xfrm>
          <a:solidFill>
            <a:srgbClr val="FFFFFF"/>
          </a:solidFill>
          <a:ln>
            <a:solidFill>
              <a:srgbClr val="000000"/>
            </a:solidFill>
            <a:miter lim="800000"/>
            <a:headEnd/>
            <a:tailEnd/>
          </a:ln>
        </p:spPr>
      </p:sp>
      <p:sp>
        <p:nvSpPr>
          <p:cNvPr id="318467" name="Rectangle 3"/>
          <p:cNvSpPr>
            <a:spLocks noGrp="1" noChangeArrowheads="1"/>
          </p:cNvSpPr>
          <p:nvPr>
            <p:ph type="body" idx="1"/>
          </p:nvPr>
        </p:nvSpPr>
        <p:spPr bwMode="auto">
          <a:xfrm>
            <a:off x="908050" y="4367213"/>
            <a:ext cx="5067300" cy="4075112"/>
          </a:xfrm>
          <a:solidFill>
            <a:srgbClr val="FFFFFF"/>
          </a:solidFill>
          <a:ln>
            <a:solidFill>
              <a:srgbClr val="000000"/>
            </a:solidFill>
            <a:miter lim="800000"/>
            <a:headEnd/>
            <a:tailEnd/>
          </a:ln>
        </p:spPr>
        <p:txBody>
          <a:bodyPr wrap="square" lIns="91175" tIns="45587" rIns="91175" bIns="45587" numCol="1" anchor="t" anchorCtr="0" compatLnSpc="1">
            <a:prstTxWarp prst="textNoShape">
              <a:avLst/>
            </a:prstTxWarp>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380CD0-A22C-4AF7-B226-636C392B6DBB}" type="slidenum">
              <a:rPr lang="zh-CN" altLang="en-US"/>
              <a:pPr>
                <a:defRPr/>
              </a:pPr>
              <a:t>77</a:t>
            </a:fld>
            <a:endParaRPr lang="en-US" altLang="zh-CN"/>
          </a:p>
        </p:txBody>
      </p:sp>
      <p:sp>
        <p:nvSpPr>
          <p:cNvPr id="320514" name="Rectangle 2"/>
          <p:cNvSpPr>
            <a:spLocks noGrp="1" noRot="1" noChangeAspect="1" noChangeArrowheads="1" noTextEdit="1"/>
          </p:cNvSpPr>
          <p:nvPr>
            <p:ph type="sldImg"/>
          </p:nvPr>
        </p:nvSpPr>
        <p:spPr bwMode="auto">
          <a:xfrm>
            <a:off x="1123950" y="668338"/>
            <a:ext cx="4637088" cy="3478212"/>
          </a:xfrm>
          <a:solidFill>
            <a:srgbClr val="FFFFFF"/>
          </a:solidFill>
          <a:ln>
            <a:solidFill>
              <a:srgbClr val="000000"/>
            </a:solidFill>
            <a:miter lim="800000"/>
            <a:headEnd/>
            <a:tailEnd/>
          </a:ln>
        </p:spPr>
      </p:sp>
      <p:sp>
        <p:nvSpPr>
          <p:cNvPr id="320515" name="Rectangle 3"/>
          <p:cNvSpPr>
            <a:spLocks noGrp="1" noChangeArrowheads="1"/>
          </p:cNvSpPr>
          <p:nvPr>
            <p:ph type="body" idx="1"/>
          </p:nvPr>
        </p:nvSpPr>
        <p:spPr bwMode="auto">
          <a:xfrm>
            <a:off x="908050" y="4367213"/>
            <a:ext cx="5067300" cy="4075112"/>
          </a:xfrm>
          <a:solidFill>
            <a:srgbClr val="FFFFFF"/>
          </a:solidFill>
          <a:ln>
            <a:solidFill>
              <a:srgbClr val="000000"/>
            </a:solidFill>
            <a:miter lim="800000"/>
            <a:headEnd/>
            <a:tailEnd/>
          </a:ln>
        </p:spPr>
        <p:txBody>
          <a:bodyPr wrap="square" lIns="91175" tIns="45587" rIns="91175" bIns="45587" numCol="1" anchor="t" anchorCtr="0" compatLnSpc="1">
            <a:prstTxWarp prst="textNoShape">
              <a:avLst/>
            </a:prstTxWarp>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CCB07F-8EE5-4A16-A3CF-1BC1AC91FCFD}" type="slidenum">
              <a:rPr lang="zh-CN" altLang="en-US"/>
              <a:pPr>
                <a:defRPr/>
              </a:pPr>
              <a:t>79</a:t>
            </a:fld>
            <a:endParaRPr lang="en-US" altLang="zh-CN"/>
          </a:p>
        </p:txBody>
      </p:sp>
      <p:sp>
        <p:nvSpPr>
          <p:cNvPr id="323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35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591DAF-32DA-4D85-9FDC-671852FCE6E5}" type="slidenum">
              <a:rPr lang="zh-CN" altLang="en-US"/>
              <a:pPr>
                <a:defRPr/>
              </a:pPr>
              <a:t>85</a:t>
            </a:fld>
            <a:endParaRPr lang="en-US" altLang="zh-CN"/>
          </a:p>
        </p:txBody>
      </p:sp>
      <p:sp>
        <p:nvSpPr>
          <p:cNvPr id="330754" name="Rectangle 2"/>
          <p:cNvSpPr>
            <a:spLocks noGrp="1" noRot="1" noChangeAspect="1" noChangeArrowheads="1" noTextEdit="1"/>
          </p:cNvSpPr>
          <p:nvPr>
            <p:ph type="sldImg"/>
          </p:nvPr>
        </p:nvSpPr>
        <p:spPr bwMode="auto">
          <a:xfrm>
            <a:off x="1123950" y="668338"/>
            <a:ext cx="4637088" cy="3478212"/>
          </a:xfr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8050" y="4367213"/>
            <a:ext cx="5067300" cy="4075112"/>
          </a:xfrm>
          <a:solidFill>
            <a:srgbClr val="FFFFFF"/>
          </a:solidFill>
          <a:ln>
            <a:solidFill>
              <a:srgbClr val="000000"/>
            </a:solidFill>
            <a:miter lim="800000"/>
            <a:headEnd/>
            <a:tailEnd/>
          </a:ln>
        </p:spPr>
        <p:txBody>
          <a:bodyPr wrap="square" lIns="91175" tIns="45587" rIns="91175" bIns="45587" numCol="1" anchor="t" anchorCtr="0" compatLnSpc="1">
            <a:prstTxWarp prst="textNoShape">
              <a:avLst/>
            </a:prstTxWarp>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524D1-D4BC-401E-8A24-360FBD336EA7}" type="slidenum">
              <a:rPr lang="zh-CN" altLang="en-US"/>
              <a:pPr>
                <a:defRPr/>
              </a:pPr>
              <a:t>86</a:t>
            </a:fld>
            <a:endParaRPr lang="en-US" altLang="zh-CN"/>
          </a:p>
        </p:txBody>
      </p:sp>
      <p:sp>
        <p:nvSpPr>
          <p:cNvPr id="332802" name="Rectangle 2"/>
          <p:cNvSpPr>
            <a:spLocks noGrp="1" noRot="1" noChangeAspect="1" noChangeArrowheads="1" noTextEdit="1"/>
          </p:cNvSpPr>
          <p:nvPr>
            <p:ph type="sldImg"/>
          </p:nvPr>
        </p:nvSpPr>
        <p:spPr bwMode="auto">
          <a:xfrm>
            <a:off x="1123950" y="668338"/>
            <a:ext cx="4637088" cy="3478212"/>
          </a:xfrm>
          <a:solidFill>
            <a:srgbClr val="FFFFFF"/>
          </a:solidFill>
          <a:ln>
            <a:solidFill>
              <a:srgbClr val="000000"/>
            </a:solidFill>
            <a:miter lim="800000"/>
            <a:headEnd/>
            <a:tailEnd/>
          </a:ln>
        </p:spPr>
      </p:sp>
      <p:sp>
        <p:nvSpPr>
          <p:cNvPr id="332803" name="Rectangle 3"/>
          <p:cNvSpPr>
            <a:spLocks noGrp="1" noChangeArrowheads="1"/>
          </p:cNvSpPr>
          <p:nvPr>
            <p:ph type="body" idx="1"/>
          </p:nvPr>
        </p:nvSpPr>
        <p:spPr bwMode="auto">
          <a:xfrm>
            <a:off x="908050" y="4367213"/>
            <a:ext cx="5067300" cy="4075112"/>
          </a:xfrm>
          <a:solidFill>
            <a:srgbClr val="FFFFFF"/>
          </a:solidFill>
          <a:ln>
            <a:solidFill>
              <a:srgbClr val="000000"/>
            </a:solidFill>
            <a:miter lim="800000"/>
            <a:headEnd/>
            <a:tailEnd/>
          </a:ln>
        </p:spPr>
        <p:txBody>
          <a:bodyPr wrap="square" lIns="91175" tIns="45587" rIns="91175" bIns="45587" numCol="1" anchor="t" anchorCtr="0" compatLnSpc="1">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lIns="81272" tIns="40636" rIns="81272" bIns="40636"/>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1" y="3886200"/>
            <a:ext cx="6400800" cy="1752600"/>
          </a:xfrm>
          <a:prstGeom prst="rect">
            <a:avLst/>
          </a:prstGeom>
        </p:spPr>
        <p:txBody>
          <a:bodyPr lIns="81272" tIns="40636" rIns="81272" bIns="40636"/>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CB72AFD-F649-4609-93FB-C6D922AE9B1A}" type="datetimeFigureOut">
              <a:rPr lang="zh-CN" altLang="en-US"/>
              <a:pPr>
                <a:defRPr/>
              </a:pPr>
              <a:t>2019-9-23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960387D-5327-46CC-97D5-3859CAA21F79}"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19302" y="429382"/>
            <a:ext cx="8228794" cy="542774"/>
          </a:xfrm>
          <a:prstGeom prst="rect">
            <a:avLst/>
          </a:prstGeom>
        </p:spPr>
        <p:txBody>
          <a:bodyPr lIns="81272" tIns="40636" rIns="81272" bIns="4063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302" y="1307799"/>
            <a:ext cx="8228794" cy="4525130"/>
          </a:xfrm>
          <a:prstGeom prst="rect">
            <a:avLst/>
          </a:prstGeom>
        </p:spPr>
        <p:txBody>
          <a:bodyPr vert="eaVert" lIns="81272" tIns="40636" rIns="81272" bIns="4063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6B43021-9DDA-4F32-8948-BBE0397D73CA}" type="datetimeFigureOut">
              <a:rPr lang="zh-CN" altLang="en-US"/>
              <a:pPr>
                <a:defRPr/>
              </a:pPr>
              <a:t>2019-9-23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16D1D3-64A3-4E67-AF4A-F8C3F9E68F8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a:prstGeom prst="rect">
            <a:avLst/>
          </a:prstGeom>
        </p:spPr>
        <p:txBody>
          <a:bodyPr vert="eaVert" lIns="81272" tIns="40636" rIns="81272" bIns="4063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a:prstGeom prst="rect">
            <a:avLst/>
          </a:prstGeom>
        </p:spPr>
        <p:txBody>
          <a:bodyPr vert="eaVert" lIns="81272" tIns="40636" rIns="81272" bIns="4063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F36ED8C-6E27-4B81-971E-1AB7DA4BF42A}" type="datetimeFigureOut">
              <a:rPr lang="zh-CN" altLang="en-US"/>
              <a:pPr>
                <a:defRPr/>
              </a:pPr>
              <a:t>2019-9-23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3C37BD-F409-4F4A-975F-483058E67CB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71600" y="152400"/>
            <a:ext cx="7467600" cy="12192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28600" y="1676400"/>
            <a:ext cx="8610600" cy="4876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8789C798-31C1-4D4D-9F81-19FA3666824C}"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600200"/>
            <a:ext cx="4194175" cy="44989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194175" cy="21732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25888"/>
            <a:ext cx="4194175" cy="2173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301625" y="6245225"/>
            <a:ext cx="2289175" cy="476250"/>
          </a:xfrm>
        </p:spPr>
        <p:txBody>
          <a:bodyPr/>
          <a:lstStyle>
            <a:lvl1pPr>
              <a:defRPr/>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a:xfrm>
            <a:off x="6553200" y="6245225"/>
            <a:ext cx="2289175" cy="476250"/>
          </a:xfrm>
        </p:spPr>
        <p:txBody>
          <a:bodyPr/>
          <a:lstStyle>
            <a:lvl1pPr>
              <a:defRPr/>
            </a:lvl1pPr>
          </a:lstStyle>
          <a:p>
            <a:pPr>
              <a:defRPr/>
            </a:pPr>
            <a:fld id="{A745A7BD-35B2-4A86-8BB1-426A9921F5C9}"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600200"/>
            <a:ext cx="4194175" cy="44989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194175" cy="44989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01625" y="6245225"/>
            <a:ext cx="2289175" cy="476250"/>
          </a:xfrm>
        </p:spPr>
        <p:txBody>
          <a:bodyPr/>
          <a:lstStyle>
            <a:lvl1pPr>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pPr>
              <a:defRPr/>
            </a:pPr>
            <a:fld id="{A944E4D6-D025-4059-9902-4428DBFFB6A3}"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628413" y="118224"/>
            <a:ext cx="4052334" cy="666233"/>
          </a:xfrm>
          <a:prstGeom prst="rect">
            <a:avLst/>
          </a:prstGeom>
        </p:spPr>
        <p:txBody>
          <a:bodyPr/>
          <a:lstStyle>
            <a:lvl1pPr>
              <a:defRPr sz="2800"/>
            </a:lvl1pPr>
          </a:lstStyle>
          <a:p>
            <a:r>
              <a:rPr lang="zh-CN" altLang="en-US" dirty="0" smtClean="0"/>
              <a:t>单击此处编辑母版标题样式</a:t>
            </a:r>
            <a:endParaRPr lang="zh-CN" altLang="en-US" dirty="0"/>
          </a:p>
        </p:txBody>
      </p:sp>
      <p:sp>
        <p:nvSpPr>
          <p:cNvPr id="3" name="页脚占位符 4"/>
          <p:cNvSpPr>
            <a:spLocks noGrp="1" noChangeArrowheads="1"/>
          </p:cNvSpPr>
          <p:nvPr>
            <p:ph type="ftr" sz="quarter" idx="10"/>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1"/>
          </p:nvPr>
        </p:nvSpPr>
        <p:spPr/>
        <p:txBody>
          <a:bodyPr/>
          <a:lstStyle>
            <a:lvl1pPr>
              <a:defRPr/>
            </a:lvl1pPr>
          </a:lstStyle>
          <a:p>
            <a:pPr>
              <a:defRPr/>
            </a:pPr>
            <a:fld id="{135D490C-5ACC-478C-800E-E1FD5DF714E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p:spPr>
        <p:txBody>
          <a:bodyPr/>
          <a:lstStyle>
            <a:lvl1pPr>
              <a:defRPr/>
            </a:lvl1pPr>
          </a:lstStyle>
          <a:p>
            <a:pPr>
              <a:defRPr/>
            </a:pPr>
            <a:fld id="{8C06CF5E-F257-4854-8297-B37D08A03C01}" type="datetimeFigureOut">
              <a:rPr lang="zh-CN" altLang="en-US"/>
              <a:pPr>
                <a:defRPr/>
              </a:pPr>
              <a:t>2019-9-23</a:t>
            </a:fld>
            <a:endParaRPr lang="zh-CN" altLang="en-US"/>
          </a:p>
        </p:txBody>
      </p:sp>
      <p:sp>
        <p:nvSpPr>
          <p:cNvPr id="5" name="页脚占位符 4"/>
          <p:cNvSpPr>
            <a:spLocks noGrp="1"/>
          </p:cNvSpPr>
          <p:nvPr>
            <p:ph type="ftr" sz="quarter" idx="11"/>
          </p:nvPr>
        </p:nvSpPr>
        <p:spPr>
          <a:xfrm>
            <a:off x="3124200" y="6356350"/>
            <a:ext cx="2895600" cy="365125"/>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p:spPr>
        <p:txBody>
          <a:bodyPr/>
          <a:lstStyle>
            <a:lvl1pPr>
              <a:defRPr/>
            </a:lvl1pPr>
          </a:lstStyle>
          <a:p>
            <a:pPr>
              <a:defRPr/>
            </a:pPr>
            <a:fld id="{FCC3BA47-6FA2-4307-87ED-18CC017098C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19302" y="1307799"/>
            <a:ext cx="8228794" cy="4525130"/>
          </a:xfrm>
          <a:prstGeom prst="rect">
            <a:avLst/>
          </a:prstGeom>
        </p:spPr>
        <p:txBody>
          <a:bodyPr lIns="81272" tIns="40636" rIns="81272" bIns="4063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5A093AB-18C8-4FFD-B934-AAAE15EFD3FE}" type="datetimeFigureOut">
              <a:rPr lang="zh-CN" altLang="en-US"/>
              <a:pPr>
                <a:defRPr/>
              </a:pPr>
              <a:t>2019-9-23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EAAFAFF-03DF-4885-9310-DBDE289B8838}"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a:prstGeom prst="rect">
            <a:avLst/>
          </a:prstGeom>
        </p:spPr>
        <p:txBody>
          <a:bodyPr lIns="81272" tIns="40636" rIns="81272" bIns="40636"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lIns="81272" tIns="40636" rIns="81272" bIns="40636"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CDA7F69-8918-4FBB-A664-7C9278344F9F}" type="datetimeFigureOut">
              <a:rPr lang="zh-CN" altLang="en-US"/>
              <a:pPr>
                <a:defRPr/>
              </a:pPr>
              <a:t>2019-9-23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D77B0C-61C0-4E66-A9D9-8F82F18D424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19302" y="429382"/>
            <a:ext cx="8228794" cy="542774"/>
          </a:xfrm>
          <a:prstGeom prst="rect">
            <a:avLst/>
          </a:prstGeom>
        </p:spPr>
        <p:txBody>
          <a:bodyPr lIns="81272" tIns="40636" rIns="81272" bIns="40636"/>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a:prstGeom prst="rect">
            <a:avLst/>
          </a:prstGeom>
        </p:spPr>
        <p:txBody>
          <a:bodyPr lIns="81272" tIns="40636" rIns="81272" bIns="4063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a:prstGeom prst="rect">
            <a:avLst/>
          </a:prstGeom>
        </p:spPr>
        <p:txBody>
          <a:bodyPr lIns="81272" tIns="40636" rIns="81272" bIns="4063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B241F51-AD1E-4255-ADA3-60DEB37D911D}" type="datetimeFigureOut">
              <a:rPr lang="zh-CN" altLang="en-US"/>
              <a:pPr>
                <a:defRPr/>
              </a:pPr>
              <a:t>2019-9-23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5ACFB41-ADC0-47DD-8D49-798CF4E52F0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19302" y="429382"/>
            <a:ext cx="8228794" cy="542774"/>
          </a:xfrm>
          <a:prstGeom prst="rect">
            <a:avLst/>
          </a:prstGeom>
        </p:spPr>
        <p:txBody>
          <a:bodyPr lIns="81272" tIns="40636" rIns="81272" bIns="40636"/>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lIns="81272" tIns="40636" rIns="81272" bIns="40636"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lIns="81272" tIns="40636" rIns="81272" bIns="4063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a:prstGeom prst="rect">
            <a:avLst/>
          </a:prstGeom>
        </p:spPr>
        <p:txBody>
          <a:bodyPr lIns="81272" tIns="40636" rIns="81272" bIns="40636"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a:prstGeom prst="rect">
            <a:avLst/>
          </a:prstGeom>
        </p:spPr>
        <p:txBody>
          <a:bodyPr lIns="81272" tIns="40636" rIns="81272" bIns="4063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4BB1B5E-1D30-4CE3-A55A-E5366AE89A3F}" type="datetimeFigureOut">
              <a:rPr lang="zh-CN" altLang="en-US"/>
              <a:pPr>
                <a:defRPr/>
              </a:pPr>
              <a:t>2019-9-23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DA887D2-8877-41FD-B254-77936AA57568}"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19302" y="429382"/>
            <a:ext cx="8228794" cy="542774"/>
          </a:xfrm>
          <a:prstGeom prst="rect">
            <a:avLst/>
          </a:prstGeom>
        </p:spPr>
        <p:txBody>
          <a:bodyPr lIns="81272" tIns="40636" rIns="81272" bIns="40636"/>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1452540-5DA1-4344-B511-1DAD9FA3DF53}" type="datetimeFigureOut">
              <a:rPr lang="zh-CN" altLang="en-US"/>
              <a:pPr>
                <a:defRPr/>
              </a:pPr>
              <a:t>2019-9-23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090A944-9630-47FF-AAFD-8967F6F3628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6BC42B0-B82F-410B-9AF1-3A08C3EF5635}" type="datetimeFigureOut">
              <a:rPr lang="zh-CN" altLang="en-US"/>
              <a:pPr>
                <a:defRPr/>
              </a:pPr>
              <a:t>2019-9-23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FA4333D-69CC-4451-B054-BE689301D5A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a:prstGeom prst="rect">
            <a:avLst/>
          </a:prstGeom>
        </p:spPr>
        <p:txBody>
          <a:bodyPr lIns="81272" tIns="40636" rIns="81272" bIns="40636"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1"/>
            <a:ext cx="5111750" cy="5853113"/>
          </a:xfrm>
          <a:prstGeom prst="rect">
            <a:avLst/>
          </a:prstGeom>
        </p:spPr>
        <p:txBody>
          <a:bodyPr lIns="81272" tIns="40636" rIns="81272" bIns="4063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a:prstGeom prst="rect">
            <a:avLst/>
          </a:prstGeom>
        </p:spPr>
        <p:txBody>
          <a:bodyPr lIns="81272" tIns="40636" rIns="81272" bIns="40636"/>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0D16EF2-C860-427B-93F2-F68161817749}" type="datetimeFigureOut">
              <a:rPr lang="zh-CN" altLang="en-US"/>
              <a:pPr>
                <a:defRPr/>
              </a:pPr>
              <a:t>2019-9-23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EB22B6A-708D-4415-9821-AF441C1F0FB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a:prstGeom prst="rect">
            <a:avLst/>
          </a:prstGeom>
        </p:spPr>
        <p:txBody>
          <a:bodyPr lIns="81272" tIns="40636" rIns="81272" bIns="40636"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lIns="81272" tIns="40636" rIns="81272" bIns="40636"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pPr lvl="0"/>
            <a:endParaRPr lang="zh-CN" altLang="en-US" noProof="0"/>
          </a:p>
        </p:txBody>
      </p:sp>
      <p:sp>
        <p:nvSpPr>
          <p:cNvPr id="4" name="文本占位符 3"/>
          <p:cNvSpPr>
            <a:spLocks noGrp="1"/>
          </p:cNvSpPr>
          <p:nvPr>
            <p:ph type="body" sz="half" idx="2"/>
          </p:nvPr>
        </p:nvSpPr>
        <p:spPr>
          <a:xfrm>
            <a:off x="1792288" y="5367339"/>
            <a:ext cx="5486400" cy="804862"/>
          </a:xfrm>
          <a:prstGeom prst="rect">
            <a:avLst/>
          </a:prstGeom>
        </p:spPr>
        <p:txBody>
          <a:bodyPr lIns="81272" tIns="40636" rIns="81272" bIns="40636"/>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F8E7403-E0FA-45E7-8FDF-A2979AF6F149}" type="datetimeFigureOut">
              <a:rPr lang="zh-CN" altLang="en-US"/>
              <a:pPr>
                <a:defRPr/>
              </a:pPr>
              <a:t>2019-9-23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D28B06B-6D3A-4374-8AFE-682A2E9B155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矩形 12"/>
          <p:cNvSpPr/>
          <p:nvPr userDrawn="1"/>
        </p:nvSpPr>
        <p:spPr>
          <a:xfrm>
            <a:off x="0" y="-41275"/>
            <a:ext cx="9167813" cy="1020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fontAlgn="auto">
              <a:spcBef>
                <a:spcPts val="0"/>
              </a:spcBef>
              <a:spcAft>
                <a:spcPts val="0"/>
              </a:spcAft>
              <a:defRPr/>
            </a:pPr>
            <a:endParaRPr lang="zh-CN" altLang="en-US" sz="1600" dirty="0">
              <a:solidFill>
                <a:schemeClr val="accent1">
                  <a:lumMod val="75000"/>
                </a:schemeClr>
              </a:solidFill>
            </a:endParaRPr>
          </a:p>
        </p:txBody>
      </p:sp>
      <p:sp>
        <p:nvSpPr>
          <p:cNvPr id="4" name="日期占位符 3"/>
          <p:cNvSpPr>
            <a:spLocks noGrp="1"/>
          </p:cNvSpPr>
          <p:nvPr>
            <p:ph type="dt" sz="half" idx="2"/>
          </p:nvPr>
        </p:nvSpPr>
        <p:spPr>
          <a:xfrm>
            <a:off x="457200" y="6356350"/>
            <a:ext cx="2133600" cy="365125"/>
          </a:xfrm>
          <a:prstGeom prst="rect">
            <a:avLst/>
          </a:prstGeom>
        </p:spPr>
        <p:txBody>
          <a:bodyPr vert="horz" lIns="91431" tIns="45715" rIns="91431" bIns="45715" rtlCol="0" anchor="ctr"/>
          <a:lstStyle>
            <a:lvl1pPr algn="l" defTabSz="913765" fontAlgn="auto">
              <a:spcBef>
                <a:spcPts val="0"/>
              </a:spcBef>
              <a:spcAft>
                <a:spcPts val="0"/>
              </a:spcAft>
              <a:defRPr sz="1200">
                <a:solidFill>
                  <a:schemeClr val="tx1">
                    <a:tint val="75000"/>
                  </a:schemeClr>
                </a:solidFill>
                <a:latin typeface="+mn-lt"/>
                <a:ea typeface="+mn-ea"/>
              </a:defRPr>
            </a:lvl1pPr>
          </a:lstStyle>
          <a:p>
            <a:pPr>
              <a:defRPr/>
            </a:pPr>
            <a:fld id="{0D471812-44AF-4876-8E92-9ED3CE463DE1}" type="datetimeFigureOut">
              <a:rPr lang="zh-CN" altLang="en-US"/>
              <a:pPr>
                <a:defRPr/>
              </a:pPr>
              <a:t>2019-9-23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31" tIns="45715" rIns="91431" bIns="45715" rtlCol="0" anchor="ctr"/>
          <a:lstStyle>
            <a:lvl1pPr algn="ctr" defTabSz="913765"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31" tIns="45715" rIns="91431" bIns="45715" rtlCol="0" anchor="ctr"/>
          <a:lstStyle>
            <a:lvl1pPr algn="r" defTabSz="913765" fontAlgn="auto">
              <a:spcBef>
                <a:spcPts val="0"/>
              </a:spcBef>
              <a:spcAft>
                <a:spcPts val="0"/>
              </a:spcAft>
              <a:defRPr sz="1200">
                <a:solidFill>
                  <a:schemeClr val="tx1">
                    <a:tint val="75000"/>
                  </a:schemeClr>
                </a:solidFill>
                <a:latin typeface="+mn-lt"/>
                <a:ea typeface="+mn-ea"/>
              </a:defRPr>
            </a:lvl1pPr>
          </a:lstStyle>
          <a:p>
            <a:pPr>
              <a:defRPr/>
            </a:pPr>
            <a:fld id="{60FB4C11-ADAF-4699-8FCC-FCF951D3C06E}" type="slidenum">
              <a:rPr lang="zh-CN" altLang="en-US"/>
              <a:pPr>
                <a:defRPr/>
              </a:pPr>
              <a:t>‹#›</a:t>
            </a:fld>
            <a:endParaRPr lang="zh-CN" altLang="en-US"/>
          </a:p>
        </p:txBody>
      </p:sp>
      <p:sp>
        <p:nvSpPr>
          <p:cNvPr id="7" name="矩形 6"/>
          <p:cNvSpPr/>
          <p:nvPr userDrawn="1"/>
        </p:nvSpPr>
        <p:spPr>
          <a:xfrm>
            <a:off x="0" y="6515100"/>
            <a:ext cx="9144000" cy="904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fontAlgn="auto">
              <a:spcBef>
                <a:spcPts val="0"/>
              </a:spcBef>
              <a:spcAft>
                <a:spcPts val="0"/>
              </a:spcAft>
              <a:defRPr/>
            </a:pPr>
            <a:endParaRPr lang="zh-CN" altLang="en-US"/>
          </a:p>
        </p:txBody>
      </p:sp>
      <p:sp>
        <p:nvSpPr>
          <p:cNvPr id="1032" name="TextBox 7"/>
          <p:cNvSpPr txBox="1">
            <a:spLocks noChangeArrowheads="1"/>
          </p:cNvSpPr>
          <p:nvPr userDrawn="1"/>
        </p:nvSpPr>
        <p:spPr bwMode="auto">
          <a:xfrm>
            <a:off x="7361238" y="6308725"/>
            <a:ext cx="930275" cy="461963"/>
          </a:xfrm>
          <a:prstGeom prst="rect">
            <a:avLst/>
          </a:prstGeom>
          <a:solidFill>
            <a:schemeClr val="bg1"/>
          </a:solidFill>
          <a:ln>
            <a:noFill/>
          </a:ln>
        </p:spPr>
        <p:txBody>
          <a:bodyPr wrap="none" lIns="91431" tIns="45715" rIns="91431" bIns="45715">
            <a:spAutoFit/>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defTabSz="913765">
              <a:defRPr/>
            </a:pPr>
            <a:r>
              <a:rPr lang="en-US" altLang="zh-CN" sz="2400" dirty="0" smtClean="0">
                <a:solidFill>
                  <a:schemeClr val="accent1">
                    <a:lumMod val="50000"/>
                  </a:schemeClr>
                </a:solidFill>
                <a:latin typeface="Impact" panose="020B0806030902050204" pitchFamily="34" charset="0"/>
              </a:rPr>
              <a:t>SIOSH</a:t>
            </a:r>
            <a:endParaRPr lang="zh-CN" altLang="en-US" sz="2400" dirty="0" smtClean="0">
              <a:solidFill>
                <a:schemeClr val="accent1">
                  <a:lumMod val="50000"/>
                </a:schemeClr>
              </a:solidFill>
              <a:latin typeface="Impact" panose="020B0806030902050204" pitchFamily="34" charset="0"/>
            </a:endParaRPr>
          </a:p>
        </p:txBody>
      </p:sp>
      <p:sp>
        <p:nvSpPr>
          <p:cNvPr id="10" name="标题 1"/>
          <p:cNvSpPr>
            <a:spLocks noChangeArrowheads="1"/>
          </p:cNvSpPr>
          <p:nvPr userDrawn="1"/>
        </p:nvSpPr>
        <p:spPr bwMode="auto">
          <a:xfrm>
            <a:off x="1116013" y="76200"/>
            <a:ext cx="4051300" cy="831850"/>
          </a:xfrm>
          <a:prstGeom prst="rect">
            <a:avLst/>
          </a:prstGeom>
          <a:noFill/>
          <a:ln w="9525">
            <a:noFill/>
            <a:miter lim="800000"/>
          </a:ln>
        </p:spPr>
        <p:txBody>
          <a:bodyPr lIns="90658" tIns="45329" rIns="90658" bIns="45329" anchor="ctr"/>
          <a:lstStyle/>
          <a:p>
            <a:pPr algn="dist" defTabSz="913765">
              <a:defRPr/>
            </a:pP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上海市职业安全健康研究院</a:t>
            </a:r>
            <a:b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b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上海市化工职业病防治</a:t>
            </a: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院 </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033" name="图片 3" descr="化工职业病logo副本.png"/>
          <p:cNvPicPr>
            <a:picLocks noChangeAspect="1" noChangeArrowheads="1"/>
          </p:cNvPicPr>
          <p:nvPr userDrawn="1"/>
        </p:nvPicPr>
        <p:blipFill>
          <a:blip r:embed="rId18"/>
          <a:srcRect/>
          <a:stretch>
            <a:fillRect/>
          </a:stretch>
        </p:blipFill>
        <p:spPr bwMode="auto">
          <a:xfrm>
            <a:off x="117475" y="0"/>
            <a:ext cx="885825" cy="911225"/>
          </a:xfrm>
          <a:prstGeom prst="rect">
            <a:avLst/>
          </a:prstGeom>
          <a:noFill/>
          <a:ln w="9525">
            <a:noFill/>
            <a:miter lim="800000"/>
            <a:headEnd/>
            <a:tailEnd/>
          </a:ln>
        </p:spPr>
      </p:pic>
      <p:pic>
        <p:nvPicPr>
          <p:cNvPr id="1034" name="图片 1" descr="綠字白底500X500_meitu_1"/>
          <p:cNvPicPr>
            <a:picLocks noChangeAspect="1"/>
          </p:cNvPicPr>
          <p:nvPr userDrawn="1"/>
        </p:nvPicPr>
        <p:blipFill>
          <a:blip r:embed="rId19"/>
          <a:srcRect/>
          <a:stretch>
            <a:fillRect/>
          </a:stretch>
        </p:blipFill>
        <p:spPr bwMode="auto">
          <a:xfrm>
            <a:off x="7497763" y="-41275"/>
            <a:ext cx="1670050" cy="835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5" r:id="rId12"/>
    <p:sldLayoutId id="2147483666" r:id="rId13"/>
    <p:sldLayoutId id="2147483667" r:id="rId14"/>
    <p:sldLayoutId id="2147483668" r:id="rId15"/>
    <p:sldLayoutId id="2147483664" r:id="rId16"/>
  </p:sldLayoutIdLst>
  <p:timing>
    <p:tnLst>
      <p:par>
        <p:cTn id="1" dur="indefinite" restart="never" nodeType="tmRoot"/>
      </p:par>
    </p:tnLst>
  </p:timing>
  <p:txStyles>
    <p:titleStyle>
      <a:lvl1pPr algn="l" defTabSz="912813" rtl="0" eaLnBrk="0" fontAlgn="base" hangingPunct="0">
        <a:spcBef>
          <a:spcPct val="0"/>
        </a:spcBef>
        <a:spcAft>
          <a:spcPct val="0"/>
        </a:spcAft>
        <a:defRPr sz="2400" b="1" kern="1200">
          <a:solidFill>
            <a:srgbClr val="00B0F0"/>
          </a:solidFill>
          <a:latin typeface="微软雅黑" panose="020B0503020204020204" pitchFamily="34" charset="-122"/>
          <a:ea typeface="微软雅黑" panose="020B0503020204020204" pitchFamily="34" charset="-122"/>
          <a:cs typeface="+mj-cs"/>
        </a:defRPr>
      </a:lvl1pPr>
      <a:lvl2pPr algn="l" defTabSz="912813" rtl="0" eaLnBrk="0" fontAlgn="base" hangingPunct="0">
        <a:spcBef>
          <a:spcPct val="0"/>
        </a:spcBef>
        <a:spcAft>
          <a:spcPct val="0"/>
        </a:spcAft>
        <a:defRPr sz="2400" b="1">
          <a:solidFill>
            <a:srgbClr val="00B0F0"/>
          </a:solidFill>
          <a:latin typeface="微软雅黑" panose="020B0503020204020204" pitchFamily="34" charset="-122"/>
          <a:ea typeface="微软雅黑" panose="020B0503020204020204" pitchFamily="34" charset="-122"/>
        </a:defRPr>
      </a:lvl2pPr>
      <a:lvl3pPr algn="l" defTabSz="912813" rtl="0" eaLnBrk="0" fontAlgn="base" hangingPunct="0">
        <a:spcBef>
          <a:spcPct val="0"/>
        </a:spcBef>
        <a:spcAft>
          <a:spcPct val="0"/>
        </a:spcAft>
        <a:defRPr sz="2400" b="1">
          <a:solidFill>
            <a:srgbClr val="00B0F0"/>
          </a:solidFill>
          <a:latin typeface="微软雅黑" panose="020B0503020204020204" pitchFamily="34" charset="-122"/>
          <a:ea typeface="微软雅黑" panose="020B0503020204020204" pitchFamily="34" charset="-122"/>
        </a:defRPr>
      </a:lvl3pPr>
      <a:lvl4pPr algn="l" defTabSz="912813" rtl="0" eaLnBrk="0" fontAlgn="base" hangingPunct="0">
        <a:spcBef>
          <a:spcPct val="0"/>
        </a:spcBef>
        <a:spcAft>
          <a:spcPct val="0"/>
        </a:spcAft>
        <a:defRPr sz="2400" b="1">
          <a:solidFill>
            <a:srgbClr val="00B0F0"/>
          </a:solidFill>
          <a:latin typeface="微软雅黑" panose="020B0503020204020204" pitchFamily="34" charset="-122"/>
          <a:ea typeface="微软雅黑" panose="020B0503020204020204" pitchFamily="34" charset="-122"/>
        </a:defRPr>
      </a:lvl4pPr>
      <a:lvl5pPr algn="l" defTabSz="912813" rtl="0" eaLnBrk="0" fontAlgn="base" hangingPunct="0">
        <a:spcBef>
          <a:spcPct val="0"/>
        </a:spcBef>
        <a:spcAft>
          <a:spcPct val="0"/>
        </a:spcAft>
        <a:defRPr sz="2400" b="1">
          <a:solidFill>
            <a:srgbClr val="00B0F0"/>
          </a:solidFill>
          <a:latin typeface="微软雅黑" panose="020B0503020204020204" pitchFamily="34" charset="-122"/>
          <a:ea typeface="微软雅黑" panose="020B0503020204020204" pitchFamily="34" charset="-122"/>
        </a:defRPr>
      </a:lvl5pPr>
      <a:lvl6pPr marL="406400" algn="l" defTabSz="913765" rtl="0" fontAlgn="base">
        <a:spcBef>
          <a:spcPct val="0"/>
        </a:spcBef>
        <a:spcAft>
          <a:spcPct val="0"/>
        </a:spcAft>
        <a:defRPr sz="2400" b="1">
          <a:solidFill>
            <a:srgbClr val="00B0F0"/>
          </a:solidFill>
          <a:latin typeface="微软雅黑" panose="020B0503020204020204" pitchFamily="34" charset="-122"/>
          <a:ea typeface="微软雅黑" panose="020B0503020204020204" pitchFamily="34" charset="-122"/>
        </a:defRPr>
      </a:lvl6pPr>
      <a:lvl7pPr marL="812800" algn="l" defTabSz="913765" rtl="0" fontAlgn="base">
        <a:spcBef>
          <a:spcPct val="0"/>
        </a:spcBef>
        <a:spcAft>
          <a:spcPct val="0"/>
        </a:spcAft>
        <a:defRPr sz="2400" b="1">
          <a:solidFill>
            <a:srgbClr val="00B0F0"/>
          </a:solidFill>
          <a:latin typeface="微软雅黑" panose="020B0503020204020204" pitchFamily="34" charset="-122"/>
          <a:ea typeface="微软雅黑" panose="020B0503020204020204" pitchFamily="34" charset="-122"/>
        </a:defRPr>
      </a:lvl7pPr>
      <a:lvl8pPr marL="1219200" algn="l" defTabSz="913765" rtl="0" fontAlgn="base">
        <a:spcBef>
          <a:spcPct val="0"/>
        </a:spcBef>
        <a:spcAft>
          <a:spcPct val="0"/>
        </a:spcAft>
        <a:defRPr sz="2400" b="1">
          <a:solidFill>
            <a:srgbClr val="00B0F0"/>
          </a:solidFill>
          <a:latin typeface="微软雅黑" panose="020B0503020204020204" pitchFamily="34" charset="-122"/>
          <a:ea typeface="微软雅黑" panose="020B0503020204020204" pitchFamily="34" charset="-122"/>
        </a:defRPr>
      </a:lvl8pPr>
      <a:lvl9pPr marL="1625600" algn="l" defTabSz="913765" rtl="0" fontAlgn="base">
        <a:spcBef>
          <a:spcPct val="0"/>
        </a:spcBef>
        <a:spcAft>
          <a:spcPct val="0"/>
        </a:spcAft>
        <a:defRPr sz="2400" b="1">
          <a:solidFill>
            <a:srgbClr val="00B0F0"/>
          </a:solidFill>
          <a:latin typeface="微软雅黑" panose="020B0503020204020204" pitchFamily="34" charset="-122"/>
          <a:ea typeface="微软雅黑" panose="020B0503020204020204" pitchFamily="34" charset="-122"/>
        </a:defRPr>
      </a:lvl9pPr>
    </p:titleStyle>
    <p:bodyStyle>
      <a:lvl1pPr marL="342900" indent="-342900"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3.xml"/><Relationship Id="rId4" Type="http://schemas.openxmlformats.org/officeDocument/2006/relationships/image" Target="../media/image59.jpeg"/></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hyperlink" Target="../../../&#26412;&#31185;&#29983;&#23454;&#39564;&#23460;&#23433;&#20840;&#25945;&#32946;/&#23454;&#39564;&#23460;&#23433;&#20840;&#28436;&#35762;&#25991;&#31295;/2008/yjcl.5.htm" TargetMode="External"/><Relationship Id="rId5" Type="http://schemas.openxmlformats.org/officeDocument/2006/relationships/image" Target="../media/image67.jpeg"/><Relationship Id="rId4" Type="http://schemas.openxmlformats.org/officeDocument/2006/relationships/hyperlink" Target="../../../&#26412;&#31185;&#29983;&#23454;&#39564;&#23460;&#23433;&#20840;&#25945;&#32946;/&#23454;&#39564;&#23460;&#23433;&#20840;&#28436;&#35762;&#25991;&#31295;/2008/yjcl.2.htm"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0" y="0"/>
            <a:ext cx="9144000" cy="2476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fontAlgn="auto">
              <a:spcBef>
                <a:spcPts val="0"/>
              </a:spcBef>
              <a:spcAft>
                <a:spcPts val="0"/>
              </a:spcAft>
              <a:defRPr/>
            </a:pPr>
            <a:endParaRPr lang="zh-CN" altLang="en-US" sz="1400" dirty="0">
              <a:solidFill>
                <a:schemeClr val="tx1">
                  <a:lumMod val="85000"/>
                  <a:lumOff val="15000"/>
                </a:schemeClr>
              </a:solidFill>
            </a:endParaRPr>
          </a:p>
        </p:txBody>
      </p:sp>
      <p:sp>
        <p:nvSpPr>
          <p:cNvPr id="18435" name="标题 1"/>
          <p:cNvSpPr>
            <a:spLocks noGrp="1" noChangeArrowheads="1"/>
          </p:cNvSpPr>
          <p:nvPr/>
        </p:nvSpPr>
        <p:spPr bwMode="auto">
          <a:xfrm>
            <a:off x="3563938" y="5924550"/>
            <a:ext cx="2755900" cy="433388"/>
          </a:xfrm>
          <a:prstGeom prst="rect">
            <a:avLst/>
          </a:prstGeom>
          <a:noFill/>
          <a:ln w="9525">
            <a:noFill/>
            <a:miter lim="800000"/>
            <a:headEnd/>
            <a:tailEnd/>
          </a:ln>
        </p:spPr>
        <p:txBody>
          <a:bodyPr lIns="90658" tIns="0" rIns="90658" bIns="0" anchor="b"/>
          <a:lstStyle/>
          <a:p>
            <a:pPr algn="ctr"/>
            <a:fld id="{05CAB8D8-105E-4491-BA51-0BA0FC950763}" type="datetime2">
              <a:rPr lang="zh-CN" altLang="en-US" sz="2100" b="1">
                <a:latin typeface="微软雅黑" charset="-122"/>
                <a:ea typeface="微软雅黑" charset="-122"/>
                <a:sym typeface="Calisto MT"/>
              </a:rPr>
              <a:pPr algn="ctr"/>
              <a:t>2019年9月23日</a:t>
            </a:fld>
            <a:endParaRPr lang="en-US" altLang="zh-CN" sz="2100" b="1">
              <a:latin typeface="微软雅黑" charset="-122"/>
              <a:ea typeface="微软雅黑" charset="-122"/>
              <a:sym typeface="Calisto MT"/>
            </a:endParaRPr>
          </a:p>
        </p:txBody>
      </p:sp>
      <p:pic>
        <p:nvPicPr>
          <p:cNvPr id="18436" name="图片 3" descr="化工职业病logo副本.png"/>
          <p:cNvPicPr>
            <a:picLocks noChangeAspect="1" noChangeArrowheads="1"/>
          </p:cNvPicPr>
          <p:nvPr/>
        </p:nvPicPr>
        <p:blipFill>
          <a:blip r:embed="rId3"/>
          <a:srcRect/>
          <a:stretch>
            <a:fillRect/>
          </a:stretch>
        </p:blipFill>
        <p:spPr bwMode="auto">
          <a:xfrm>
            <a:off x="217488" y="155575"/>
            <a:ext cx="1497012" cy="1912938"/>
          </a:xfrm>
          <a:prstGeom prst="rect">
            <a:avLst/>
          </a:prstGeom>
          <a:noFill/>
          <a:ln w="9525">
            <a:noFill/>
            <a:miter lim="800000"/>
            <a:headEnd/>
            <a:tailEnd/>
          </a:ln>
        </p:spPr>
      </p:pic>
      <p:sp>
        <p:nvSpPr>
          <p:cNvPr id="18437" name="标题 1"/>
          <p:cNvSpPr>
            <a:spLocks noGrp="1" noChangeArrowheads="1"/>
          </p:cNvSpPr>
          <p:nvPr/>
        </p:nvSpPr>
        <p:spPr bwMode="auto">
          <a:xfrm>
            <a:off x="1908175" y="476250"/>
            <a:ext cx="5724525" cy="1231900"/>
          </a:xfrm>
          <a:prstGeom prst="rect">
            <a:avLst/>
          </a:prstGeom>
          <a:noFill/>
          <a:ln w="9525">
            <a:noFill/>
            <a:miter lim="800000"/>
            <a:headEnd/>
            <a:tailEnd/>
          </a:ln>
        </p:spPr>
        <p:txBody>
          <a:bodyPr lIns="90658" tIns="0" rIns="90658" bIns="0" anchor="b"/>
          <a:lstStyle/>
          <a:p>
            <a:pPr algn="dist" fontAlgn="t">
              <a:lnSpc>
                <a:spcPct val="150000"/>
              </a:lnSpc>
            </a:pPr>
            <a:r>
              <a:rPr lang="zh-CN" altLang="en-US" sz="2800" b="1">
                <a:solidFill>
                  <a:schemeClr val="bg1"/>
                </a:solidFill>
                <a:latin typeface="微软雅黑" charset="-122"/>
                <a:ea typeface="微软雅黑" charset="-122"/>
                <a:sym typeface="Calisto MT"/>
              </a:rPr>
              <a:t>上海市职业安全健康研究院</a:t>
            </a:r>
            <a:br>
              <a:rPr lang="zh-CN" altLang="en-US" sz="2800" b="1">
                <a:solidFill>
                  <a:schemeClr val="bg1"/>
                </a:solidFill>
                <a:latin typeface="微软雅黑" charset="-122"/>
                <a:ea typeface="微软雅黑" charset="-122"/>
                <a:sym typeface="Calisto MT"/>
              </a:rPr>
            </a:br>
            <a:r>
              <a:rPr lang="zh-CN" altLang="en-US" sz="2800" b="1">
                <a:solidFill>
                  <a:schemeClr val="bg1"/>
                </a:solidFill>
                <a:latin typeface="微软雅黑" charset="-122"/>
                <a:ea typeface="微软雅黑" charset="-122"/>
                <a:sym typeface="Calisto MT"/>
              </a:rPr>
              <a:t>上海市化工职业病防治院</a:t>
            </a:r>
            <a:endParaRPr lang="zh-CN" altLang="en-US" sz="2500" b="1">
              <a:solidFill>
                <a:schemeClr val="bg1"/>
              </a:solidFill>
              <a:latin typeface="微软雅黑" charset="-122"/>
              <a:ea typeface="微软雅黑" charset="-122"/>
              <a:sym typeface="Calisto MT"/>
            </a:endParaRPr>
          </a:p>
        </p:txBody>
      </p:sp>
      <p:sp>
        <p:nvSpPr>
          <p:cNvPr id="14" name="矩形 13"/>
          <p:cNvSpPr/>
          <p:nvPr/>
        </p:nvSpPr>
        <p:spPr>
          <a:xfrm>
            <a:off x="0" y="5670550"/>
            <a:ext cx="9144000" cy="904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fontAlgn="auto">
              <a:spcBef>
                <a:spcPts val="0"/>
              </a:spcBef>
              <a:spcAft>
                <a:spcPts val="0"/>
              </a:spcAft>
              <a:defRPr/>
            </a:pPr>
            <a:endParaRPr lang="zh-CN" altLang="en-US">
              <a:solidFill>
                <a:schemeClr val="tx1"/>
              </a:solidFill>
            </a:endParaRPr>
          </a:p>
        </p:txBody>
      </p:sp>
      <p:sp>
        <p:nvSpPr>
          <p:cNvPr id="16" name="TextBox 5"/>
          <p:cNvSpPr txBox="1">
            <a:spLocks noChangeArrowheads="1"/>
          </p:cNvSpPr>
          <p:nvPr/>
        </p:nvSpPr>
        <p:spPr bwMode="auto">
          <a:xfrm>
            <a:off x="7858125" y="5472113"/>
            <a:ext cx="930275" cy="461962"/>
          </a:xfrm>
          <a:prstGeom prst="rect">
            <a:avLst/>
          </a:prstGeom>
          <a:solidFill>
            <a:schemeClr val="bg1"/>
          </a:solidFill>
          <a:ln>
            <a:noFill/>
          </a:ln>
          <a:extLst>
            <a:ext uri="{91240B29-F687-4F45-9708-019B960494DF}"/>
          </a:extLst>
        </p:spPr>
        <p:txBody>
          <a:bodyPr wrap="none" lIns="91431" tIns="45715" rIns="91431" bIns="45715">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defTabSz="913765" eaLnBrk="1" hangingPunct="1">
              <a:defRPr/>
            </a:pPr>
            <a:r>
              <a:rPr lang="en-US" altLang="zh-CN" sz="2400" dirty="0">
                <a:solidFill>
                  <a:schemeClr val="tx2">
                    <a:lumMod val="75000"/>
                  </a:schemeClr>
                </a:solidFill>
                <a:latin typeface="Impact" panose="020B0806030902050204" pitchFamily="34" charset="0"/>
              </a:rPr>
              <a:t>SIOSH</a:t>
            </a:r>
            <a:endParaRPr lang="zh-CN" altLang="en-US" sz="2400" dirty="0">
              <a:solidFill>
                <a:schemeClr val="tx2">
                  <a:lumMod val="75000"/>
                </a:schemeClr>
              </a:solidFill>
              <a:latin typeface="Impact" panose="020B0806030902050204" pitchFamily="34" charset="0"/>
            </a:endParaRPr>
          </a:p>
        </p:txBody>
      </p:sp>
      <p:sp>
        <p:nvSpPr>
          <p:cNvPr id="9" name="TextBox 5"/>
          <p:cNvSpPr txBox="1">
            <a:spLocks noChangeArrowheads="1"/>
          </p:cNvSpPr>
          <p:nvPr/>
        </p:nvSpPr>
        <p:spPr bwMode="auto">
          <a:xfrm>
            <a:off x="3824288" y="5068888"/>
            <a:ext cx="1890712" cy="4143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31" tIns="45715" rIns="91431" bIns="45715">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ctr" defTabSz="913765" eaLnBrk="1" hangingPunct="1">
              <a:defRPr/>
            </a:pPr>
            <a:r>
              <a:rPr lang="zh-CN" altLang="en-US" sz="2100" b="1" dirty="0">
                <a:latin typeface="微软雅黑" panose="020B0503020204020204" pitchFamily="34" charset="-122"/>
                <a:ea typeface="微软雅黑" panose="020B0503020204020204" pitchFamily="34" charset="-122"/>
              </a:rPr>
              <a:t>刘 武 忠</a:t>
            </a:r>
          </a:p>
        </p:txBody>
      </p:sp>
      <p:sp>
        <p:nvSpPr>
          <p:cNvPr id="18441" name="TextBox 11"/>
          <p:cNvSpPr txBox="1">
            <a:spLocks noChangeArrowheads="1"/>
          </p:cNvSpPr>
          <p:nvPr/>
        </p:nvSpPr>
        <p:spPr bwMode="auto">
          <a:xfrm>
            <a:off x="107950" y="2708275"/>
            <a:ext cx="8856663" cy="2298700"/>
          </a:xfrm>
          <a:prstGeom prst="rect">
            <a:avLst/>
          </a:prstGeom>
          <a:noFill/>
          <a:ln w="9525">
            <a:noFill/>
            <a:miter lim="800000"/>
            <a:headEnd/>
            <a:tailEnd/>
          </a:ln>
        </p:spPr>
        <p:txBody>
          <a:bodyPr lIns="81272" tIns="40636" rIns="81272" bIns="40636">
            <a:spAutoFit/>
          </a:bodyPr>
          <a:lstStyle/>
          <a:p>
            <a:pPr algn="ctr">
              <a:lnSpc>
                <a:spcPct val="150000"/>
              </a:lnSpc>
            </a:pPr>
            <a:r>
              <a:rPr lang="zh-CN" altLang="en-US" sz="4800" b="1">
                <a:latin typeface="微软雅黑" charset="-122"/>
                <a:ea typeface="微软雅黑" charset="-122"/>
              </a:rPr>
              <a:t>化学实验室安全风险</a:t>
            </a:r>
            <a:endParaRPr lang="en-US" altLang="zh-CN" sz="4800" b="1">
              <a:latin typeface="微软雅黑" charset="-122"/>
              <a:ea typeface="微软雅黑" charset="-122"/>
            </a:endParaRPr>
          </a:p>
          <a:p>
            <a:pPr algn="ctr">
              <a:lnSpc>
                <a:spcPct val="150000"/>
              </a:lnSpc>
            </a:pPr>
            <a:r>
              <a:rPr lang="zh-CN" altLang="en-US" sz="4800" b="1">
                <a:latin typeface="微软雅黑" charset="-122"/>
                <a:ea typeface="微软雅黑" charset="-122"/>
              </a:rPr>
              <a:t>识别、控制与事故应急处置</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cms-bucket.nosdn.127.net/catchpic/1/1f/1f74bd5b263d9872316b9a164600e228.jpg?imageView&amp;thumbnail=550x0"/>
          <p:cNvPicPr>
            <a:picLocks noChangeAspect="1" noChangeArrowheads="1"/>
          </p:cNvPicPr>
          <p:nvPr/>
        </p:nvPicPr>
        <p:blipFill>
          <a:blip r:embed="rId2"/>
          <a:srcRect/>
          <a:stretch>
            <a:fillRect/>
          </a:stretch>
        </p:blipFill>
        <p:spPr bwMode="auto">
          <a:xfrm>
            <a:off x="4763" y="0"/>
            <a:ext cx="4135437" cy="6858000"/>
          </a:xfrm>
          <a:prstGeom prst="rect">
            <a:avLst/>
          </a:prstGeom>
          <a:noFill/>
          <a:ln w="9525">
            <a:noFill/>
            <a:miter lim="800000"/>
            <a:headEnd/>
            <a:tailEnd/>
          </a:ln>
        </p:spPr>
      </p:pic>
      <p:pic>
        <p:nvPicPr>
          <p:cNvPr id="30722" name="Picture 2" descr="\"/>
          <p:cNvPicPr>
            <a:picLocks noChangeAspect="1" noChangeArrowheads="1"/>
          </p:cNvPicPr>
          <p:nvPr/>
        </p:nvPicPr>
        <p:blipFill>
          <a:blip r:embed="rId3"/>
          <a:srcRect/>
          <a:stretch>
            <a:fillRect/>
          </a:stretch>
        </p:blipFill>
        <p:spPr bwMode="auto">
          <a:xfrm>
            <a:off x="4140200" y="0"/>
            <a:ext cx="5003800" cy="6858000"/>
          </a:xfrm>
          <a:prstGeom prst="rect">
            <a:avLst/>
          </a:prstGeom>
          <a:noFill/>
          <a:ln w="9525">
            <a:noFill/>
            <a:miter lim="800000"/>
            <a:headEnd/>
            <a:tailEnd/>
          </a:ln>
        </p:spPr>
      </p:pic>
      <p:grpSp>
        <p:nvGrpSpPr>
          <p:cNvPr id="12" name="组合 11"/>
          <p:cNvGrpSpPr>
            <a:grpSpLocks/>
          </p:cNvGrpSpPr>
          <p:nvPr/>
        </p:nvGrpSpPr>
        <p:grpSpPr bwMode="auto">
          <a:xfrm>
            <a:off x="642938" y="357188"/>
            <a:ext cx="7072312" cy="6500812"/>
            <a:chOff x="642910" y="357166"/>
            <a:chExt cx="7072330" cy="6500834"/>
          </a:xfrm>
        </p:grpSpPr>
        <p:grpSp>
          <p:nvGrpSpPr>
            <p:cNvPr id="30724" name="组合 5"/>
            <p:cNvGrpSpPr>
              <a:grpSpLocks/>
            </p:cNvGrpSpPr>
            <p:nvPr/>
          </p:nvGrpSpPr>
          <p:grpSpPr bwMode="auto">
            <a:xfrm>
              <a:off x="642910" y="357166"/>
              <a:ext cx="7072330" cy="6500834"/>
              <a:chOff x="3643306" y="353777"/>
              <a:chExt cx="5500694" cy="6016059"/>
            </a:xfrm>
          </p:grpSpPr>
          <p:sp>
            <p:nvSpPr>
              <p:cNvPr id="2" name="矩形 1"/>
              <p:cNvSpPr/>
              <p:nvPr/>
            </p:nvSpPr>
            <p:spPr>
              <a:xfrm>
                <a:off x="3643306" y="353777"/>
                <a:ext cx="5500694" cy="105042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indent="720725" defTabSz="913765">
                  <a:lnSpc>
                    <a:spcPct val="150000"/>
                  </a:lnSpc>
                  <a:defRPr/>
                </a:pPr>
                <a:r>
                  <a:rPr lang="zh-CN" altLang="en-US" sz="2400" b="1" dirty="0">
                    <a:solidFill>
                      <a:srgbClr val="FF0000"/>
                    </a:solidFill>
                    <a:latin typeface="微软雅黑" panose="020B0503020204020204" pitchFamily="34" charset="-122"/>
                    <a:ea typeface="微软雅黑" panose="020B0503020204020204" pitchFamily="34" charset="-122"/>
                  </a:rPr>
                  <a:t>东华大学实验室</a:t>
                </a:r>
                <a:r>
                  <a:rPr lang="zh-CN" altLang="en-US" sz="2400" b="1" dirty="0">
                    <a:solidFill>
                      <a:srgbClr val="FF0000"/>
                    </a:solidFill>
                    <a:latin typeface="微软雅黑" panose="020B0503020204020204" pitchFamily="34" charset="-122"/>
                    <a:ea typeface="微软雅黑" panose="020B0503020204020204" pitchFamily="34" charset="-122"/>
                  </a:rPr>
                  <a:t>爆炸</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两</a:t>
                </a:r>
                <a:r>
                  <a:rPr lang="zh-CN" altLang="en-US" sz="2400" b="1" dirty="0">
                    <a:solidFill>
                      <a:srgbClr val="FF0000"/>
                    </a:solidFill>
                    <a:latin typeface="微软雅黑" panose="020B0503020204020204" pitchFamily="34" charset="-122"/>
                    <a:ea typeface="微软雅黑" panose="020B0503020204020204" pitchFamily="34" charset="-122"/>
                  </a:rPr>
                  <a:t>人眼部受伤，一人无大</a:t>
                </a:r>
                <a:r>
                  <a:rPr lang="zh-CN" altLang="en-US" sz="2400" b="1" dirty="0">
                    <a:solidFill>
                      <a:srgbClr val="FF0000"/>
                    </a:solidFill>
                    <a:latin typeface="微软雅黑" panose="020B0503020204020204" pitchFamily="34" charset="-122"/>
                    <a:ea typeface="微软雅黑" panose="020B0503020204020204" pitchFamily="34" charset="-122"/>
                  </a:rPr>
                  <a:t>碍</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一</a:t>
                </a:r>
                <a:r>
                  <a:rPr lang="zh-CN" altLang="en-US" sz="2400" b="1" dirty="0">
                    <a:solidFill>
                      <a:srgbClr val="FF0000"/>
                    </a:solidFill>
                    <a:latin typeface="微软雅黑" panose="020B0503020204020204" pitchFamily="34" charset="-122"/>
                    <a:ea typeface="微软雅黑" panose="020B0503020204020204" pitchFamily="34" charset="-122"/>
                  </a:rPr>
                  <a:t>人已</a:t>
                </a:r>
                <a:r>
                  <a:rPr lang="zh-CN" altLang="en-US" sz="2400" b="1" dirty="0">
                    <a:solidFill>
                      <a:srgbClr val="FF0000"/>
                    </a:solidFill>
                    <a:latin typeface="微软雅黑" panose="020B0503020204020204" pitchFamily="34" charset="-122"/>
                    <a:ea typeface="微软雅黑" panose="020B0503020204020204" pitchFamily="34" charset="-122"/>
                  </a:rPr>
                  <a:t>手术</a:t>
                </a:r>
                <a:r>
                  <a:rPr lang="zh-CN" altLang="en-US" sz="2400" b="1" dirty="0">
                    <a:solidFill>
                      <a:srgbClr val="FF0000"/>
                    </a:solidFill>
                    <a:latin typeface="微软雅黑" panose="020B0503020204020204" pitchFamily="34" charset="-122"/>
                    <a:ea typeface="微软雅黑" panose="020B0503020204020204" pitchFamily="34" charset="-122"/>
                  </a:rPr>
                  <a:t>。</a:t>
                </a:r>
                <a:endParaRPr lang="zh-CN" altLang="en-US" sz="2400" dirty="0">
                  <a:solidFill>
                    <a:srgbClr val="FF0000"/>
                  </a:solidFill>
                  <a:latin typeface="微软雅黑" panose="020B0503020204020204" pitchFamily="34" charset="-122"/>
                  <a:ea typeface="微软雅黑" panose="020B0503020204020204" pitchFamily="34" charset="-122"/>
                </a:endParaRPr>
              </a:p>
            </p:txBody>
          </p:sp>
          <p:pic>
            <p:nvPicPr>
              <p:cNvPr id="30728" name="Picture 2" descr="https://pic2.zhimg.com/50/3627eece830a04ecdb8aa0fd7cf08821_hd.jpg"/>
              <p:cNvPicPr>
                <a:picLocks noChangeAspect="1" noChangeArrowheads="1"/>
              </p:cNvPicPr>
              <p:nvPr/>
            </p:nvPicPr>
            <p:blipFill>
              <a:blip r:embed="rId4"/>
              <a:srcRect/>
              <a:stretch>
                <a:fillRect/>
              </a:stretch>
            </p:blipFill>
            <p:spPr bwMode="auto">
              <a:xfrm>
                <a:off x="3714743" y="1477660"/>
                <a:ext cx="5373718" cy="4892176"/>
              </a:xfrm>
              <a:prstGeom prst="rect">
                <a:avLst/>
              </a:prstGeom>
              <a:noFill/>
              <a:ln w="9525">
                <a:noFill/>
                <a:miter lim="800000"/>
                <a:headEnd/>
                <a:tailEnd/>
              </a:ln>
            </p:spPr>
          </p:pic>
        </p:grpSp>
        <p:cxnSp>
          <p:nvCxnSpPr>
            <p:cNvPr id="8" name="直接连接符 7"/>
            <p:cNvCxnSpPr/>
            <p:nvPr/>
          </p:nvCxnSpPr>
          <p:spPr>
            <a:xfrm flipV="1">
              <a:off x="1571599" y="3929053"/>
              <a:ext cx="3571884" cy="71437"/>
            </a:xfrm>
            <a:prstGeom prst="line">
              <a:avLst/>
            </a:prstGeom>
            <a:ln w="444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9" name="直接连接符 8"/>
            <p:cNvCxnSpPr/>
            <p:nvPr/>
          </p:nvCxnSpPr>
          <p:spPr>
            <a:xfrm flipV="1">
              <a:off x="2214539" y="4143366"/>
              <a:ext cx="2500318" cy="71438"/>
            </a:xfrm>
            <a:prstGeom prst="line">
              <a:avLst/>
            </a:prstGeom>
            <a:ln w="44450">
              <a:solidFill>
                <a:srgbClr val="FF0000"/>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4"/>
          <p:cNvSpPr>
            <a:spLocks noChangeArrowheads="1"/>
          </p:cNvSpPr>
          <p:nvPr/>
        </p:nvSpPr>
        <p:spPr bwMode="auto">
          <a:xfrm>
            <a:off x="714375" y="2428875"/>
            <a:ext cx="7705725" cy="3046413"/>
          </a:xfrm>
          <a:prstGeom prst="rect">
            <a:avLst/>
          </a:prstGeom>
          <a:noFill/>
          <a:ln w="9525">
            <a:noFill/>
            <a:miter lim="800000"/>
            <a:headEnd/>
            <a:tailEnd/>
          </a:ln>
        </p:spPr>
        <p:txBody>
          <a:bodyPr anchor="ctr">
            <a:spAutoFit/>
          </a:bodyPr>
          <a:lstStyle/>
          <a:p>
            <a:pPr indent="300038">
              <a:lnSpc>
                <a:spcPct val="150000"/>
              </a:lnSpc>
              <a:buFont typeface="Wingdings" pitchFamily="2" charset="2"/>
              <a:buChar char="Ø"/>
            </a:pPr>
            <a:r>
              <a:rPr lang="zh-CN" altLang="en-US" sz="3200">
                <a:latin typeface="微软雅黑" charset="-122"/>
                <a:ea typeface="微软雅黑" charset="-122"/>
              </a:rPr>
              <a:t>迅速切断电源；</a:t>
            </a:r>
            <a:endParaRPr lang="en-US" altLang="zh-CN" sz="3200">
              <a:latin typeface="微软雅黑" charset="-122"/>
              <a:ea typeface="微软雅黑" charset="-122"/>
            </a:endParaRPr>
          </a:p>
          <a:p>
            <a:pPr indent="300038">
              <a:lnSpc>
                <a:spcPct val="150000"/>
              </a:lnSpc>
              <a:buFont typeface="Wingdings" pitchFamily="2" charset="2"/>
              <a:buChar char="Ø"/>
            </a:pPr>
            <a:r>
              <a:rPr lang="zh-CN" altLang="en-US" sz="3200">
                <a:latin typeface="微软雅黑" charset="-122"/>
                <a:ea typeface="微软雅黑" charset="-122"/>
              </a:rPr>
              <a:t>将患者上衣解开进行人工呼吸；</a:t>
            </a:r>
            <a:endParaRPr lang="en-US" altLang="zh-CN" sz="3200">
              <a:latin typeface="微软雅黑" charset="-122"/>
              <a:ea typeface="微软雅黑" charset="-122"/>
            </a:endParaRPr>
          </a:p>
          <a:p>
            <a:pPr indent="300038">
              <a:lnSpc>
                <a:spcPct val="150000"/>
              </a:lnSpc>
              <a:buFont typeface="Wingdings" pitchFamily="2" charset="2"/>
              <a:buChar char="Ø"/>
            </a:pPr>
            <a:r>
              <a:rPr lang="zh-CN" altLang="en-US" sz="3200">
                <a:latin typeface="微软雅黑" charset="-122"/>
                <a:ea typeface="微软雅黑" charset="-122"/>
              </a:rPr>
              <a:t>不要注射兴奋剂；</a:t>
            </a:r>
            <a:endParaRPr lang="en-US" altLang="zh-CN" sz="3200">
              <a:latin typeface="微软雅黑" charset="-122"/>
              <a:ea typeface="微软雅黑" charset="-122"/>
            </a:endParaRPr>
          </a:p>
          <a:p>
            <a:pPr indent="300038">
              <a:lnSpc>
                <a:spcPct val="150000"/>
              </a:lnSpc>
              <a:buFont typeface="Wingdings" pitchFamily="2" charset="2"/>
              <a:buChar char="Ø"/>
            </a:pPr>
            <a:r>
              <a:rPr lang="zh-CN" altLang="en-US" sz="3200">
                <a:latin typeface="微软雅黑" charset="-122"/>
                <a:ea typeface="微软雅黑" charset="-122"/>
              </a:rPr>
              <a:t>当患者恢复呼吸立即送往医院治疗。</a:t>
            </a:r>
          </a:p>
        </p:txBody>
      </p:sp>
      <p:sp>
        <p:nvSpPr>
          <p:cNvPr id="348162" name="矩形 2"/>
          <p:cNvSpPr>
            <a:spLocks noChangeArrowheads="1"/>
          </p:cNvSpPr>
          <p:nvPr/>
        </p:nvSpPr>
        <p:spPr bwMode="auto">
          <a:xfrm>
            <a:off x="3357563" y="1285875"/>
            <a:ext cx="1211262" cy="708025"/>
          </a:xfrm>
          <a:prstGeom prst="rect">
            <a:avLst/>
          </a:prstGeom>
          <a:noFill/>
          <a:ln w="9525">
            <a:noFill/>
            <a:miter lim="800000"/>
            <a:headEnd/>
            <a:tailEnd/>
          </a:ln>
        </p:spPr>
        <p:txBody>
          <a:bodyPr wrap="none">
            <a:spAutoFit/>
          </a:bodyPr>
          <a:lstStyle/>
          <a:p>
            <a:r>
              <a:rPr lang="zh-CN" altLang="en-US" sz="4000" b="1">
                <a:solidFill>
                  <a:srgbClr val="0D0D0D"/>
                </a:solidFill>
                <a:latin typeface="微软雅黑" charset="-122"/>
                <a:ea typeface="微软雅黑" charset="-122"/>
              </a:rPr>
              <a:t>触电</a:t>
            </a:r>
            <a:endParaRPr lang="zh-CN" altLang="en-US" sz="4000">
              <a:solidFill>
                <a:srgbClr val="0D0D0D"/>
              </a:solidFill>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4"/>
          <p:cNvSpPr>
            <a:spLocks noChangeArrowheads="1"/>
          </p:cNvSpPr>
          <p:nvPr/>
        </p:nvSpPr>
        <p:spPr bwMode="auto">
          <a:xfrm>
            <a:off x="428625" y="1785938"/>
            <a:ext cx="8429625" cy="4524375"/>
          </a:xfrm>
          <a:prstGeom prst="rect">
            <a:avLst/>
          </a:prstGeom>
          <a:noFill/>
          <a:ln w="9525">
            <a:noFill/>
            <a:miter lim="800000"/>
            <a:headEnd/>
            <a:tailEnd/>
          </a:ln>
        </p:spPr>
        <p:txBody>
          <a:bodyPr anchor="ctr">
            <a:spAutoFit/>
          </a:bodyPr>
          <a:lstStyle/>
          <a:p>
            <a:pPr indent="300038">
              <a:lnSpc>
                <a:spcPct val="150000"/>
              </a:lnSpc>
              <a:buFont typeface="Wingdings" pitchFamily="2" charset="2"/>
              <a:buChar char="Ø"/>
            </a:pPr>
            <a:r>
              <a:rPr lang="zh-CN" altLang="en-US" sz="3200">
                <a:solidFill>
                  <a:srgbClr val="FF0000"/>
                </a:solidFill>
                <a:latin typeface="微软雅黑" charset="-122"/>
                <a:ea typeface="微软雅黑" charset="-122"/>
              </a:rPr>
              <a:t>一面灭火，一面防止火势蔓延</a:t>
            </a:r>
            <a:r>
              <a:rPr lang="en-US" altLang="zh-CN" sz="3200">
                <a:latin typeface="微软雅黑" charset="-122"/>
                <a:ea typeface="微软雅黑" charset="-122"/>
              </a:rPr>
              <a:t>(</a:t>
            </a:r>
            <a:r>
              <a:rPr lang="zh-CN" altLang="en-US" sz="3200">
                <a:latin typeface="微软雅黑" charset="-122"/>
                <a:ea typeface="微软雅黑" charset="-122"/>
              </a:rPr>
              <a:t>如采取切断电源，移走易燃药品等</a:t>
            </a:r>
            <a:r>
              <a:rPr lang="en-US" altLang="zh-CN" sz="3200">
                <a:latin typeface="微软雅黑" charset="-122"/>
                <a:ea typeface="微软雅黑" charset="-122"/>
              </a:rPr>
              <a:t>)</a:t>
            </a:r>
            <a:r>
              <a:rPr lang="zh-CN" altLang="en-US" sz="3200">
                <a:latin typeface="微软雅黑" charset="-122"/>
                <a:ea typeface="微软雅黑" charset="-122"/>
              </a:rPr>
              <a:t>；</a:t>
            </a:r>
            <a:endParaRPr lang="en-US" altLang="zh-CN" sz="3200">
              <a:latin typeface="微软雅黑" charset="-122"/>
              <a:ea typeface="微软雅黑" charset="-122"/>
            </a:endParaRPr>
          </a:p>
          <a:p>
            <a:pPr indent="300038">
              <a:lnSpc>
                <a:spcPct val="150000"/>
              </a:lnSpc>
              <a:buFont typeface="Wingdings" pitchFamily="2" charset="2"/>
              <a:buChar char="Ø"/>
            </a:pPr>
            <a:r>
              <a:rPr lang="zh-CN" altLang="en-US" sz="3200">
                <a:latin typeface="微软雅黑" charset="-122"/>
                <a:ea typeface="微软雅黑" charset="-122"/>
              </a:rPr>
              <a:t>一般的</a:t>
            </a:r>
            <a:r>
              <a:rPr lang="zh-CN" altLang="en-US" sz="3200">
                <a:solidFill>
                  <a:srgbClr val="FF0000"/>
                </a:solidFill>
                <a:latin typeface="微软雅黑" charset="-122"/>
                <a:ea typeface="微软雅黑" charset="-122"/>
              </a:rPr>
              <a:t>小火</a:t>
            </a:r>
            <a:r>
              <a:rPr lang="zh-CN" altLang="en-US" sz="3200">
                <a:latin typeface="微软雅黑" charset="-122"/>
                <a:ea typeface="微软雅黑" charset="-122"/>
              </a:rPr>
              <a:t>可用</a:t>
            </a:r>
            <a:r>
              <a:rPr lang="zh-CN" altLang="en-US" sz="3200">
                <a:solidFill>
                  <a:srgbClr val="FF0000"/>
                </a:solidFill>
                <a:latin typeface="微软雅黑" charset="-122"/>
                <a:ea typeface="微软雅黑" charset="-122"/>
              </a:rPr>
              <a:t>湿布、石棉布或砂子</a:t>
            </a:r>
            <a:r>
              <a:rPr lang="zh-CN" altLang="en-US" sz="3200">
                <a:latin typeface="微软雅黑" charset="-122"/>
                <a:ea typeface="微软雅黑" charset="-122"/>
              </a:rPr>
              <a:t>覆盖燃烧物，即可</a:t>
            </a:r>
            <a:r>
              <a:rPr lang="zh-CN" altLang="en-US" sz="3200">
                <a:solidFill>
                  <a:srgbClr val="FF0000"/>
                </a:solidFill>
                <a:latin typeface="微软雅黑" charset="-122"/>
                <a:ea typeface="微软雅黑" charset="-122"/>
              </a:rPr>
              <a:t>灭火；</a:t>
            </a:r>
            <a:endParaRPr lang="en-US" altLang="zh-CN" sz="3200">
              <a:solidFill>
                <a:srgbClr val="FF0000"/>
              </a:solidFill>
              <a:latin typeface="微软雅黑" charset="-122"/>
              <a:ea typeface="微软雅黑" charset="-122"/>
            </a:endParaRPr>
          </a:p>
          <a:p>
            <a:pPr indent="300038">
              <a:lnSpc>
                <a:spcPct val="150000"/>
              </a:lnSpc>
              <a:buFont typeface="Wingdings" pitchFamily="2" charset="2"/>
              <a:buChar char="Ø"/>
            </a:pPr>
            <a:r>
              <a:rPr lang="zh-CN" altLang="en-US" sz="3200">
                <a:solidFill>
                  <a:srgbClr val="FF0000"/>
                </a:solidFill>
                <a:latin typeface="微软雅黑" charset="-122"/>
                <a:ea typeface="微软雅黑" charset="-122"/>
              </a:rPr>
              <a:t>火势大</a:t>
            </a:r>
            <a:r>
              <a:rPr lang="zh-CN" altLang="en-US" sz="3200">
                <a:latin typeface="微软雅黑" charset="-122"/>
                <a:ea typeface="微软雅黑" charset="-122"/>
              </a:rPr>
              <a:t>时可用</a:t>
            </a:r>
            <a:r>
              <a:rPr lang="zh-CN" altLang="en-US" sz="3200">
                <a:solidFill>
                  <a:srgbClr val="FF0000"/>
                </a:solidFill>
                <a:latin typeface="微软雅黑" charset="-122"/>
                <a:ea typeface="微软雅黑" charset="-122"/>
              </a:rPr>
              <a:t>灭火器（根据起火性质选用相应灭火器，如电气设备不能用泡沫灭火器）</a:t>
            </a:r>
            <a:r>
              <a:rPr lang="zh-CN" altLang="en-US" sz="3200">
                <a:latin typeface="微软雅黑" charset="-122"/>
                <a:ea typeface="微软雅黑" charset="-122"/>
              </a:rPr>
              <a:t>；</a:t>
            </a:r>
            <a:endParaRPr lang="en-US" altLang="zh-CN" sz="3200" b="1">
              <a:solidFill>
                <a:srgbClr val="FF0000"/>
              </a:solidFill>
              <a:latin typeface="微软雅黑" charset="-122"/>
              <a:ea typeface="微软雅黑" charset="-122"/>
            </a:endParaRPr>
          </a:p>
        </p:txBody>
      </p:sp>
      <p:sp>
        <p:nvSpPr>
          <p:cNvPr id="349186" name="矩形 2"/>
          <p:cNvSpPr>
            <a:spLocks noChangeArrowheads="1"/>
          </p:cNvSpPr>
          <p:nvPr/>
        </p:nvSpPr>
        <p:spPr bwMode="auto">
          <a:xfrm>
            <a:off x="3714750" y="1077913"/>
            <a:ext cx="1214438" cy="708025"/>
          </a:xfrm>
          <a:prstGeom prst="rect">
            <a:avLst/>
          </a:prstGeom>
          <a:noFill/>
          <a:ln w="9525">
            <a:noFill/>
            <a:miter lim="800000"/>
            <a:headEnd/>
            <a:tailEnd/>
          </a:ln>
        </p:spPr>
        <p:txBody>
          <a:bodyPr wrap="none">
            <a:spAutoFit/>
          </a:bodyPr>
          <a:lstStyle/>
          <a:p>
            <a:r>
              <a:rPr lang="zh-CN" altLang="en-US" sz="4000" b="1">
                <a:solidFill>
                  <a:srgbClr val="0D0D0D"/>
                </a:solidFill>
                <a:latin typeface="微软雅黑" charset="-122"/>
                <a:ea typeface="微软雅黑" charset="-122"/>
              </a:rPr>
              <a:t>起火</a:t>
            </a:r>
            <a:endParaRPr lang="zh-CN" altLang="en-US" sz="4000">
              <a:solidFill>
                <a:srgbClr val="0D0D0D"/>
              </a:solidFill>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4"/>
          <p:cNvSpPr>
            <a:spLocks noChangeArrowheads="1"/>
          </p:cNvSpPr>
          <p:nvPr/>
        </p:nvSpPr>
        <p:spPr bwMode="auto">
          <a:xfrm>
            <a:off x="500063" y="1857375"/>
            <a:ext cx="8215312" cy="3698875"/>
          </a:xfrm>
          <a:prstGeom prst="rect">
            <a:avLst/>
          </a:prstGeom>
          <a:noFill/>
          <a:ln w="9525">
            <a:noFill/>
            <a:miter lim="800000"/>
            <a:headEnd/>
            <a:tailEnd/>
          </a:ln>
        </p:spPr>
        <p:txBody>
          <a:bodyPr anchor="ctr">
            <a:spAutoFit/>
          </a:bodyPr>
          <a:lstStyle/>
          <a:p>
            <a:pPr indent="300038">
              <a:lnSpc>
                <a:spcPct val="150000"/>
              </a:lnSpc>
              <a:buFont typeface="Wingdings" pitchFamily="2" charset="2"/>
              <a:buChar char="Ø"/>
            </a:pPr>
            <a:r>
              <a:rPr lang="zh-CN" altLang="en-US" sz="3200">
                <a:latin typeface="微软雅黑" charset="-122"/>
                <a:ea typeface="微软雅黑" charset="-122"/>
              </a:rPr>
              <a:t>实验人员</a:t>
            </a:r>
            <a:r>
              <a:rPr lang="zh-CN" altLang="en-US" sz="3200">
                <a:solidFill>
                  <a:srgbClr val="FF0000"/>
                </a:solidFill>
                <a:latin typeface="微软雅黑" charset="-122"/>
                <a:ea typeface="微软雅黑" charset="-122"/>
              </a:rPr>
              <a:t>衣服着火</a:t>
            </a:r>
            <a:r>
              <a:rPr lang="zh-CN" altLang="en-US" sz="3200">
                <a:latin typeface="微软雅黑" charset="-122"/>
                <a:ea typeface="微软雅黑" charset="-122"/>
              </a:rPr>
              <a:t>时，切勿惊慌乱跑，赶快</a:t>
            </a:r>
            <a:r>
              <a:rPr lang="zh-CN" altLang="en-US" sz="3200">
                <a:solidFill>
                  <a:srgbClr val="FF0000"/>
                </a:solidFill>
                <a:latin typeface="微软雅黑" charset="-122"/>
                <a:ea typeface="微软雅黑" charset="-122"/>
              </a:rPr>
              <a:t>脱下衣服，就地翻滚</a:t>
            </a:r>
            <a:r>
              <a:rPr lang="zh-CN" altLang="en-US" sz="3200">
                <a:latin typeface="微软雅黑" charset="-122"/>
                <a:ea typeface="微软雅黑" charset="-122"/>
              </a:rPr>
              <a:t>灭火或用</a:t>
            </a:r>
            <a:r>
              <a:rPr lang="zh-CN" altLang="en-US" sz="3200">
                <a:solidFill>
                  <a:srgbClr val="FF0000"/>
                </a:solidFill>
                <a:latin typeface="微软雅黑" charset="-122"/>
                <a:ea typeface="微软雅黑" charset="-122"/>
              </a:rPr>
              <a:t>石棉布覆盖着火处</a:t>
            </a:r>
            <a:r>
              <a:rPr lang="zh-CN" altLang="en-US" sz="3200">
                <a:latin typeface="微软雅黑" charset="-122"/>
                <a:ea typeface="微软雅黑" charset="-122"/>
              </a:rPr>
              <a:t>；</a:t>
            </a:r>
            <a:endParaRPr lang="en-US" altLang="zh-CN" sz="3200">
              <a:latin typeface="微软雅黑" charset="-122"/>
              <a:ea typeface="微软雅黑" charset="-122"/>
            </a:endParaRPr>
          </a:p>
          <a:p>
            <a:pPr indent="300038">
              <a:lnSpc>
                <a:spcPct val="150000"/>
              </a:lnSpc>
              <a:buFont typeface="Wingdings" pitchFamily="2" charset="2"/>
              <a:buChar char="Ø"/>
            </a:pPr>
            <a:r>
              <a:rPr lang="zh-CN" altLang="en-US" sz="3200">
                <a:latin typeface="微软雅黑" charset="-122"/>
                <a:ea typeface="微软雅黑" charset="-122"/>
              </a:rPr>
              <a:t>伤势较重者，应立即送医院；</a:t>
            </a:r>
            <a:endParaRPr lang="en-US" altLang="zh-CN" sz="3200">
              <a:latin typeface="微软雅黑" charset="-122"/>
              <a:ea typeface="微软雅黑" charset="-122"/>
            </a:endParaRPr>
          </a:p>
          <a:p>
            <a:pPr indent="300038">
              <a:lnSpc>
                <a:spcPct val="150000"/>
              </a:lnSpc>
              <a:buFont typeface="Wingdings" pitchFamily="2" charset="2"/>
              <a:buChar char="Ø"/>
            </a:pPr>
            <a:r>
              <a:rPr lang="zh-CN" altLang="en-US" sz="3200" b="1">
                <a:solidFill>
                  <a:srgbClr val="FF0000"/>
                </a:solidFill>
                <a:latin typeface="微软雅黑" charset="-122"/>
                <a:ea typeface="微软雅黑" charset="-122"/>
              </a:rPr>
              <a:t>火势控制不住，逃离火场，保命要紧！</a:t>
            </a:r>
            <a:endParaRPr lang="en-US" altLang="zh-CN" sz="3200" b="1">
              <a:solidFill>
                <a:srgbClr val="FF0000"/>
              </a:solidFill>
              <a:latin typeface="微软雅黑" charset="-122"/>
              <a:ea typeface="微软雅黑" charset="-122"/>
            </a:endParaRPr>
          </a:p>
        </p:txBody>
      </p:sp>
      <p:sp>
        <p:nvSpPr>
          <p:cNvPr id="350210" name="矩形 2"/>
          <p:cNvSpPr>
            <a:spLocks noChangeArrowheads="1"/>
          </p:cNvSpPr>
          <p:nvPr/>
        </p:nvSpPr>
        <p:spPr bwMode="auto">
          <a:xfrm>
            <a:off x="3714750" y="857250"/>
            <a:ext cx="1214438" cy="708025"/>
          </a:xfrm>
          <a:prstGeom prst="rect">
            <a:avLst/>
          </a:prstGeom>
          <a:noFill/>
          <a:ln w="9525">
            <a:noFill/>
            <a:miter lim="800000"/>
            <a:headEnd/>
            <a:tailEnd/>
          </a:ln>
        </p:spPr>
        <p:txBody>
          <a:bodyPr wrap="none">
            <a:spAutoFit/>
          </a:bodyPr>
          <a:lstStyle/>
          <a:p>
            <a:r>
              <a:rPr lang="zh-CN" altLang="en-US" sz="4000" b="1">
                <a:solidFill>
                  <a:srgbClr val="0D0D0D"/>
                </a:solidFill>
                <a:latin typeface="微软雅黑" charset="-122"/>
                <a:ea typeface="微软雅黑" charset="-122"/>
              </a:rPr>
              <a:t>起火</a:t>
            </a:r>
            <a:endParaRPr lang="zh-CN" altLang="en-US" sz="4000">
              <a:solidFill>
                <a:srgbClr val="0D0D0D"/>
              </a:solidFill>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6"/>
          <p:cNvSpPr txBox="1">
            <a:spLocks noChangeArrowheads="1"/>
          </p:cNvSpPr>
          <p:nvPr/>
        </p:nvSpPr>
        <p:spPr bwMode="auto">
          <a:xfrm>
            <a:off x="428625" y="2746375"/>
            <a:ext cx="8143875" cy="2863850"/>
          </a:xfrm>
          <a:prstGeom prst="rect">
            <a:avLst/>
          </a:prstGeom>
          <a:solidFill>
            <a:srgbClr val="7030A0"/>
          </a:solidFill>
          <a:extLst>
            <a:ext uri="{91240B29-F687-4F45-9708-019B960494DF}"/>
            <a:ext uri="{AF507438-7753-43E0-B8FC-AC1667EBCBE1}"/>
          </a:extLst>
        </p:spPr>
        <p:style>
          <a:lnRef idx="3">
            <a:schemeClr val="lt1"/>
          </a:lnRef>
          <a:fillRef idx="1">
            <a:schemeClr val="accent2"/>
          </a:fillRef>
          <a:effectRef idx="1">
            <a:schemeClr val="accent2"/>
          </a:effectRef>
          <a:fontRef idx="minor">
            <a:schemeClr val="lt1"/>
          </a:fontRef>
        </p:style>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indent="723900" defTabSz="913765">
              <a:lnSpc>
                <a:spcPct val="150000"/>
              </a:lnSpc>
              <a:spcBef>
                <a:spcPct val="50000"/>
              </a:spcBef>
              <a:buFontTx/>
              <a:buNone/>
              <a:defRPr/>
            </a:pPr>
            <a:r>
              <a:rPr lang="zh-CN" altLang="en-US" sz="4000" b="1" dirty="0" smtClean="0">
                <a:solidFill>
                  <a:schemeClr val="bg1"/>
                </a:solidFill>
                <a:latin typeface="微软雅黑" panose="020B0503020204020204" pitchFamily="34" charset="-122"/>
                <a:ea typeface="微软雅黑" panose="020B0503020204020204" pitchFamily="34" charset="-122"/>
              </a:rPr>
              <a:t>实验室安全工作</a:t>
            </a:r>
            <a:r>
              <a:rPr lang="zh-CN" altLang="en-US" sz="4000" b="1" dirty="0">
                <a:solidFill>
                  <a:schemeClr val="bg1"/>
                </a:solidFill>
                <a:latin typeface="微软雅黑" panose="020B0503020204020204" pitchFamily="34" charset="-122"/>
                <a:ea typeface="微软雅黑" panose="020B0503020204020204" pitchFamily="34" charset="-122"/>
              </a:rPr>
              <a:t>不是一两个人能搞好的工作，必须依靠</a:t>
            </a:r>
            <a:r>
              <a:rPr lang="zh-CN" altLang="en-US" sz="4000" b="1" dirty="0" smtClean="0">
                <a:solidFill>
                  <a:schemeClr val="bg1"/>
                </a:solidFill>
                <a:latin typeface="微软雅黑" panose="020B0503020204020204" pitchFamily="34" charset="-122"/>
                <a:ea typeface="微软雅黑" panose="020B0503020204020204" pitchFamily="34" charset="-122"/>
              </a:rPr>
              <a:t>全校员工</a:t>
            </a:r>
            <a:r>
              <a:rPr lang="zh-CN" altLang="en-US" sz="4000" b="1" dirty="0">
                <a:solidFill>
                  <a:schemeClr val="bg1"/>
                </a:solidFill>
                <a:latin typeface="微软雅黑" panose="020B0503020204020204" pitchFamily="34" charset="-122"/>
                <a:ea typeface="微软雅黑" panose="020B0503020204020204" pitchFamily="34" charset="-122"/>
              </a:rPr>
              <a:t>和同学</a:t>
            </a:r>
            <a:r>
              <a:rPr lang="zh-CN" altLang="en-US" sz="4000" b="1" dirty="0" smtClean="0">
                <a:solidFill>
                  <a:schemeClr val="bg1"/>
                </a:solidFill>
                <a:latin typeface="微软雅黑" panose="020B0503020204020204" pitchFamily="34" charset="-122"/>
                <a:ea typeface="微软雅黑" panose="020B0503020204020204" pitchFamily="34" charset="-122"/>
              </a:rPr>
              <a:t>的共同参与</a:t>
            </a:r>
            <a:r>
              <a:rPr lang="zh-CN" altLang="en-US" sz="4000" b="1" dirty="0">
                <a:solidFill>
                  <a:schemeClr val="bg1"/>
                </a:solidFill>
                <a:latin typeface="微软雅黑" panose="020B0503020204020204" pitchFamily="34" charset="-122"/>
                <a:ea typeface="微软雅黑" panose="020B0503020204020204" pitchFamily="34" charset="-122"/>
              </a:rPr>
              <a:t>才能确保</a:t>
            </a:r>
            <a:r>
              <a:rPr lang="zh-CN" altLang="en-US" sz="4000" b="1" dirty="0" smtClean="0">
                <a:solidFill>
                  <a:schemeClr val="bg1"/>
                </a:solidFill>
                <a:latin typeface="微软雅黑" panose="020B0503020204020204" pitchFamily="34" charset="-122"/>
                <a:ea typeface="微软雅黑" panose="020B0503020204020204" pitchFamily="34" charset="-122"/>
              </a:rPr>
              <a:t>平安！</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500430" y="1214422"/>
            <a:ext cx="2031326" cy="1200329"/>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defTabSz="913765">
              <a:lnSpc>
                <a:spcPct val="150000"/>
              </a:lnSpc>
              <a:spcBef>
                <a:spcPct val="50000"/>
              </a:spcBef>
              <a:defRPr/>
            </a:pPr>
            <a:r>
              <a:rPr lang="zh-CN" altLang="en-US" sz="4800" b="1" dirty="0">
                <a:solidFill>
                  <a:schemeClr val="bg1"/>
                </a:solidFill>
                <a:latin typeface="微软雅黑" panose="020B0503020204020204" pitchFamily="34" charset="-122"/>
                <a:ea typeface="微软雅黑" panose="020B0503020204020204" pitchFamily="34" charset="-122"/>
              </a:rPr>
              <a:t>第一句</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ext Box 2"/>
          <p:cNvSpPr txBox="1">
            <a:spLocks noChangeArrowheads="1"/>
          </p:cNvSpPr>
          <p:nvPr/>
        </p:nvSpPr>
        <p:spPr bwMode="auto">
          <a:xfrm>
            <a:off x="393700" y="2701925"/>
            <a:ext cx="8535988" cy="2678113"/>
          </a:xfrm>
          <a:prstGeom prst="rect">
            <a:avLst/>
          </a:prstGeom>
          <a:solidFill>
            <a:srgbClr val="7030A0"/>
          </a:solidFill>
          <a:ln w="9525">
            <a:noFill/>
            <a:miter lim="800000"/>
            <a:headEnd/>
            <a:tailEnd/>
          </a:ln>
        </p:spPr>
        <p:txBody>
          <a:bodyPr>
            <a:spAutoFit/>
          </a:bodyPr>
          <a:lstStyle/>
          <a:p>
            <a:pPr>
              <a:lnSpc>
                <a:spcPct val="140000"/>
              </a:lnSpc>
              <a:spcBef>
                <a:spcPct val="50000"/>
              </a:spcBef>
            </a:pPr>
            <a:r>
              <a:rPr kumimoji="1" lang="en-US" altLang="zh-CN" sz="4000" b="1">
                <a:solidFill>
                  <a:schemeClr val="bg1"/>
                </a:solidFill>
                <a:latin typeface="微软雅黑" charset="-122"/>
                <a:ea typeface="微软雅黑" charset="-122"/>
              </a:rPr>
              <a:t>      </a:t>
            </a:r>
            <a:r>
              <a:rPr kumimoji="1" lang="zh-CN" altLang="en-US" sz="4000" b="1">
                <a:solidFill>
                  <a:schemeClr val="bg1"/>
                </a:solidFill>
                <a:latin typeface="微软雅黑" charset="-122"/>
                <a:ea typeface="微软雅黑" charset="-122"/>
              </a:rPr>
              <a:t>转变观念，重视安全</a:t>
            </a:r>
            <a:r>
              <a:rPr kumimoji="1" lang="en-US" altLang="zh-CN" sz="4000" b="1">
                <a:solidFill>
                  <a:schemeClr val="bg1"/>
                </a:solidFill>
                <a:latin typeface="微软雅黑" charset="-122"/>
                <a:ea typeface="微软雅黑" charset="-122"/>
              </a:rPr>
              <a:t>, </a:t>
            </a:r>
            <a:r>
              <a:rPr kumimoji="1" lang="zh-CN" altLang="en-US" sz="4000" b="1">
                <a:solidFill>
                  <a:schemeClr val="bg1"/>
                </a:solidFill>
                <a:latin typeface="微软雅黑" charset="-122"/>
                <a:ea typeface="微软雅黑" charset="-122"/>
              </a:rPr>
              <a:t>由 “要我安全” 为 “我要安全”。安全工作并非朝夕之功，安全来自于长期警惕 </a:t>
            </a:r>
            <a:r>
              <a:rPr kumimoji="1" lang="en-US" altLang="zh-CN" sz="4000" b="1">
                <a:solidFill>
                  <a:schemeClr val="bg1"/>
                </a:solidFill>
                <a:latin typeface="微软雅黑" charset="-122"/>
                <a:ea typeface="微软雅黑" charset="-122"/>
              </a:rPr>
              <a:t>!</a:t>
            </a:r>
          </a:p>
        </p:txBody>
      </p:sp>
      <p:sp>
        <p:nvSpPr>
          <p:cNvPr id="3" name="矩形 2"/>
          <p:cNvSpPr/>
          <p:nvPr/>
        </p:nvSpPr>
        <p:spPr>
          <a:xfrm>
            <a:off x="3500430" y="1214422"/>
            <a:ext cx="2031325" cy="106984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defTabSz="913765">
              <a:lnSpc>
                <a:spcPct val="150000"/>
              </a:lnSpc>
              <a:spcBef>
                <a:spcPct val="50000"/>
              </a:spcBef>
              <a:defRPr/>
            </a:pPr>
            <a:r>
              <a:rPr lang="zh-CN" altLang="en-US" sz="4800" b="1" dirty="0">
                <a:solidFill>
                  <a:schemeClr val="bg1"/>
                </a:solidFill>
                <a:latin typeface="微软雅黑" panose="020B0503020204020204" pitchFamily="34" charset="-122"/>
                <a:ea typeface="微软雅黑" panose="020B0503020204020204" pitchFamily="34" charset="-122"/>
              </a:rPr>
              <a:t>第二句</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ext Box 2"/>
          <p:cNvSpPr txBox="1">
            <a:spLocks noChangeArrowheads="1"/>
          </p:cNvSpPr>
          <p:nvPr/>
        </p:nvSpPr>
        <p:spPr bwMode="auto">
          <a:xfrm>
            <a:off x="571500" y="2495550"/>
            <a:ext cx="7750175" cy="2862263"/>
          </a:xfrm>
          <a:prstGeom prst="rect">
            <a:avLst/>
          </a:prstGeom>
          <a:solidFill>
            <a:srgbClr val="7030A0"/>
          </a:solidFill>
          <a:ln w="9525">
            <a:noFill/>
            <a:miter lim="800000"/>
            <a:headEnd/>
            <a:tailEnd/>
          </a:ln>
        </p:spPr>
        <p:txBody>
          <a:bodyPr>
            <a:spAutoFit/>
          </a:bodyPr>
          <a:lstStyle/>
          <a:p>
            <a:pPr algn="just">
              <a:lnSpc>
                <a:spcPct val="150000"/>
              </a:lnSpc>
              <a:spcBef>
                <a:spcPct val="50000"/>
              </a:spcBef>
            </a:pPr>
            <a:r>
              <a:rPr kumimoji="1" lang="en-US" altLang="zh-CN" sz="4000" b="1">
                <a:solidFill>
                  <a:schemeClr val="bg1"/>
                </a:solidFill>
                <a:latin typeface="微软雅黑" charset="-122"/>
                <a:ea typeface="微软雅黑" charset="-122"/>
              </a:rPr>
              <a:t>      </a:t>
            </a:r>
            <a:r>
              <a:rPr kumimoji="1" lang="zh-CN" altLang="en-US" sz="4000" b="1">
                <a:solidFill>
                  <a:schemeClr val="bg1"/>
                </a:solidFill>
                <a:latin typeface="微软雅黑" charset="-122"/>
                <a:ea typeface="微软雅黑" charset="-122"/>
              </a:rPr>
              <a:t>做到：</a:t>
            </a:r>
            <a:r>
              <a:rPr kumimoji="1" lang="zh-CN" altLang="en-US" sz="4000">
                <a:solidFill>
                  <a:schemeClr val="bg1"/>
                </a:solidFill>
                <a:latin typeface="微软雅黑" charset="-122"/>
                <a:ea typeface="微软雅黑" charset="-122"/>
              </a:rPr>
              <a:t>我不伤害别人，当别人受到伤害时能及时抢救，当他人违章时能及时制止。</a:t>
            </a:r>
          </a:p>
        </p:txBody>
      </p:sp>
      <p:sp>
        <p:nvSpPr>
          <p:cNvPr id="3" name="矩形 2"/>
          <p:cNvSpPr/>
          <p:nvPr/>
        </p:nvSpPr>
        <p:spPr>
          <a:xfrm>
            <a:off x="3500430" y="1142984"/>
            <a:ext cx="2031325" cy="106984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defTabSz="913765">
              <a:lnSpc>
                <a:spcPct val="150000"/>
              </a:lnSpc>
              <a:spcBef>
                <a:spcPct val="50000"/>
              </a:spcBef>
              <a:defRPr/>
            </a:pPr>
            <a:r>
              <a:rPr lang="zh-CN" altLang="en-US" sz="4800" b="1" dirty="0">
                <a:solidFill>
                  <a:schemeClr val="bg1"/>
                </a:solidFill>
                <a:latin typeface="微软雅黑" panose="020B0503020204020204" pitchFamily="34" charset="-122"/>
                <a:ea typeface="微软雅黑" panose="020B0503020204020204" pitchFamily="34" charset="-122"/>
              </a:rPr>
              <a:t>第三句</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ext Box 2"/>
          <p:cNvSpPr txBox="1">
            <a:spLocks noChangeArrowheads="1"/>
          </p:cNvSpPr>
          <p:nvPr/>
        </p:nvSpPr>
        <p:spPr bwMode="auto">
          <a:xfrm>
            <a:off x="503238" y="2638425"/>
            <a:ext cx="8140700" cy="2862263"/>
          </a:xfrm>
          <a:prstGeom prst="rect">
            <a:avLst/>
          </a:prstGeom>
          <a:solidFill>
            <a:srgbClr val="7030A0"/>
          </a:solidFill>
          <a:ln w="9525">
            <a:noFill/>
            <a:miter lim="800000"/>
            <a:headEnd/>
            <a:tailEnd/>
          </a:ln>
        </p:spPr>
        <p:txBody>
          <a:bodyPr>
            <a:spAutoFit/>
          </a:bodyPr>
          <a:lstStyle/>
          <a:p>
            <a:pPr algn="just">
              <a:lnSpc>
                <a:spcPct val="150000"/>
              </a:lnSpc>
              <a:spcBef>
                <a:spcPct val="50000"/>
              </a:spcBef>
            </a:pPr>
            <a:r>
              <a:rPr kumimoji="1" lang="en-US" altLang="zh-CN" sz="4000">
                <a:solidFill>
                  <a:schemeClr val="bg1"/>
                </a:solidFill>
                <a:latin typeface="微软雅黑" charset="-122"/>
                <a:ea typeface="微软雅黑" charset="-122"/>
              </a:rPr>
              <a:t>     </a:t>
            </a:r>
            <a:r>
              <a:rPr kumimoji="1" lang="zh-CN" altLang="en-US" sz="4000">
                <a:solidFill>
                  <a:schemeClr val="bg1"/>
                </a:solidFill>
                <a:latin typeface="微软雅黑" charset="-122"/>
                <a:ea typeface="微软雅黑" charset="-122"/>
              </a:rPr>
              <a:t>安全实验不仅是对他人负责</a:t>
            </a:r>
            <a:r>
              <a:rPr kumimoji="1" lang="en-US" altLang="zh-CN" sz="4000">
                <a:solidFill>
                  <a:schemeClr val="bg1"/>
                </a:solidFill>
                <a:latin typeface="微软雅黑" charset="-122"/>
                <a:ea typeface="微软雅黑" charset="-122"/>
              </a:rPr>
              <a:t>, </a:t>
            </a:r>
            <a:r>
              <a:rPr kumimoji="1" lang="zh-CN" altLang="en-US" sz="4000">
                <a:solidFill>
                  <a:schemeClr val="bg1"/>
                </a:solidFill>
                <a:latin typeface="微软雅黑" charset="-122"/>
                <a:ea typeface="微软雅黑" charset="-122"/>
              </a:rPr>
              <a:t>对学校负责，对社会负责，对国家负责</a:t>
            </a:r>
            <a:r>
              <a:rPr kumimoji="1" lang="en-US" altLang="zh-CN" sz="4000">
                <a:solidFill>
                  <a:schemeClr val="bg1"/>
                </a:solidFill>
                <a:latin typeface="微软雅黑" charset="-122"/>
                <a:ea typeface="微软雅黑" charset="-122"/>
              </a:rPr>
              <a:t>, </a:t>
            </a:r>
            <a:r>
              <a:rPr kumimoji="1" lang="zh-CN" altLang="en-US" sz="4000">
                <a:solidFill>
                  <a:schemeClr val="bg1"/>
                </a:solidFill>
                <a:latin typeface="微软雅黑" charset="-122"/>
                <a:ea typeface="微软雅黑" charset="-122"/>
              </a:rPr>
              <a:t>更是对</a:t>
            </a:r>
            <a:r>
              <a:rPr kumimoji="1" lang="zh-CN" altLang="en-US" sz="4000" b="1">
                <a:solidFill>
                  <a:srgbClr val="FF0000"/>
                </a:solidFill>
                <a:latin typeface="微软雅黑" charset="-122"/>
                <a:ea typeface="微软雅黑" charset="-122"/>
              </a:rPr>
              <a:t>自己负责</a:t>
            </a:r>
            <a:r>
              <a:rPr kumimoji="1" lang="zh-CN" altLang="en-US" sz="4000">
                <a:solidFill>
                  <a:schemeClr val="bg1"/>
                </a:solidFill>
                <a:latin typeface="微软雅黑" charset="-122"/>
                <a:ea typeface="微软雅黑" charset="-122"/>
              </a:rPr>
              <a:t>，对</a:t>
            </a:r>
            <a:r>
              <a:rPr kumimoji="1" lang="zh-CN" altLang="en-US" sz="4000" b="1">
                <a:solidFill>
                  <a:srgbClr val="FF0000"/>
                </a:solidFill>
                <a:latin typeface="微软雅黑" charset="-122"/>
                <a:ea typeface="微软雅黑" charset="-122"/>
              </a:rPr>
              <a:t>家庭负责</a:t>
            </a:r>
            <a:r>
              <a:rPr kumimoji="1" lang="en-US" altLang="zh-CN" sz="4000">
                <a:solidFill>
                  <a:srgbClr val="FF0000"/>
                </a:solidFill>
                <a:latin typeface="微软雅黑" charset="-122"/>
                <a:ea typeface="微软雅黑" charset="-122"/>
              </a:rPr>
              <a:t>!</a:t>
            </a:r>
          </a:p>
        </p:txBody>
      </p:sp>
      <p:sp>
        <p:nvSpPr>
          <p:cNvPr id="3" name="矩形 2"/>
          <p:cNvSpPr/>
          <p:nvPr/>
        </p:nvSpPr>
        <p:spPr>
          <a:xfrm>
            <a:off x="3500430" y="1214422"/>
            <a:ext cx="2031325" cy="106984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defTabSz="913765">
              <a:lnSpc>
                <a:spcPct val="150000"/>
              </a:lnSpc>
              <a:spcBef>
                <a:spcPct val="50000"/>
              </a:spcBef>
              <a:defRPr/>
            </a:pPr>
            <a:r>
              <a:rPr lang="zh-CN" altLang="en-US" sz="4800" b="1" dirty="0">
                <a:solidFill>
                  <a:schemeClr val="bg1"/>
                </a:solidFill>
                <a:latin typeface="微软雅黑" panose="020B0503020204020204" pitchFamily="34" charset="-122"/>
                <a:ea typeface="微软雅黑" panose="020B0503020204020204" pitchFamily="34" charset="-122"/>
              </a:rPr>
              <a:t>第四句</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extBox 1"/>
          <p:cNvSpPr txBox="1">
            <a:spLocks noChangeArrowheads="1"/>
          </p:cNvSpPr>
          <p:nvPr/>
        </p:nvSpPr>
        <p:spPr bwMode="auto">
          <a:xfrm>
            <a:off x="2286000" y="2857500"/>
            <a:ext cx="3570288" cy="1108075"/>
          </a:xfrm>
          <a:prstGeom prst="rect">
            <a:avLst/>
          </a:prstGeom>
          <a:noFill/>
          <a:ln w="9525">
            <a:noFill/>
            <a:miter lim="800000"/>
            <a:headEnd/>
            <a:tailEnd/>
          </a:ln>
        </p:spPr>
        <p:txBody>
          <a:bodyPr wrap="none">
            <a:spAutoFit/>
          </a:bodyPr>
          <a:lstStyle/>
          <a:p>
            <a:r>
              <a:rPr lang="zh-CN" altLang="en-US" sz="6600" b="1">
                <a:latin typeface="微软雅黑" charset="-122"/>
                <a:ea typeface="微软雅黑" charset="-122"/>
              </a:rPr>
              <a:t>谢谢聆听</a:t>
            </a:r>
          </a:p>
        </p:txBody>
      </p:sp>
    </p:spTree>
  </p:cSld>
  <p:clrMapOvr>
    <a:masterClrMapping/>
  </p:clrMapOvr>
  <p:transition>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latin typeface="微软雅黑" charset="-122"/>
              <a:ea typeface="微软雅黑" charset="-122"/>
            </a:endParaRPr>
          </a:p>
        </p:txBody>
      </p:sp>
      <p:sp>
        <p:nvSpPr>
          <p:cNvPr id="36045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pic>
        <p:nvPicPr>
          <p:cNvPr id="360452" name="Picture 4" descr="安全管理网"/>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4"/>
          <p:cNvSpPr txBox="1">
            <a:spLocks noChangeArrowheads="1"/>
          </p:cNvSpPr>
          <p:nvPr/>
        </p:nvSpPr>
        <p:spPr bwMode="auto">
          <a:xfrm>
            <a:off x="2638425" y="2082800"/>
            <a:ext cx="554038" cy="1379538"/>
          </a:xfrm>
          <a:prstGeom prst="rect">
            <a:avLst/>
          </a:prstGeom>
          <a:noFill/>
          <a:ln w="9525">
            <a:noFill/>
            <a:miter lim="800000"/>
            <a:headEnd/>
            <a:tailEnd/>
          </a:ln>
        </p:spPr>
        <p:txBody>
          <a:bodyPr vert="eaVert">
            <a:spAutoFit/>
          </a:bodyPr>
          <a:lstStyle/>
          <a:p>
            <a:pPr algn="ctr"/>
            <a:r>
              <a:rPr kumimoji="1" lang="zh-CN" altLang="en-US" sz="2400" b="1">
                <a:solidFill>
                  <a:schemeClr val="bg1"/>
                </a:solidFill>
                <a:latin typeface="微软雅黑" charset="-122"/>
                <a:ea typeface="微软雅黑" charset="-122"/>
              </a:rPr>
              <a:t>人的缺陷</a:t>
            </a:r>
          </a:p>
        </p:txBody>
      </p:sp>
      <p:graphicFrame>
        <p:nvGraphicFramePr>
          <p:cNvPr id="19" name="图示 18"/>
          <p:cNvGraphicFramePr/>
          <p:nvPr/>
        </p:nvGraphicFramePr>
        <p:xfrm>
          <a:off x="323528" y="15972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TextBox 1"/>
          <p:cNvSpPr txBox="1">
            <a:spLocks noChangeArrowheads="1"/>
          </p:cNvSpPr>
          <p:nvPr/>
        </p:nvSpPr>
        <p:spPr bwMode="auto">
          <a:xfrm>
            <a:off x="6035675" y="2038350"/>
            <a:ext cx="3108325" cy="3046413"/>
          </a:xfrm>
          <a:prstGeom prst="rect">
            <a:avLst/>
          </a:prstGeom>
          <a:noFill/>
          <a:ln w="9525">
            <a:noFill/>
            <a:miter lim="800000"/>
            <a:headEnd/>
            <a:tailEnd/>
          </a:ln>
        </p:spPr>
        <p:txBody>
          <a:bodyPr wrap="none">
            <a:spAutoFit/>
          </a:bodyPr>
          <a:lstStyle/>
          <a:p>
            <a:pPr marL="457200" indent="-457200">
              <a:lnSpc>
                <a:spcPct val="150000"/>
              </a:lnSpc>
              <a:buFont typeface="Wingdings" pitchFamily="2" charset="2"/>
              <a:buChar char="Ø"/>
            </a:pPr>
            <a:r>
              <a:rPr lang="zh-CN" altLang="en-US" sz="3200" b="1">
                <a:latin typeface="微软雅黑" charset="-122"/>
                <a:ea typeface="微软雅黑" charset="-122"/>
              </a:rPr>
              <a:t>触电</a:t>
            </a:r>
            <a:endParaRPr lang="en-US" altLang="zh-CN" sz="3200" b="1">
              <a:latin typeface="微软雅黑" charset="-122"/>
              <a:ea typeface="微软雅黑" charset="-122"/>
            </a:endParaRPr>
          </a:p>
          <a:p>
            <a:pPr marL="457200" indent="-457200">
              <a:lnSpc>
                <a:spcPct val="150000"/>
              </a:lnSpc>
              <a:buFont typeface="Wingdings" pitchFamily="2" charset="2"/>
              <a:buChar char="Ø"/>
            </a:pPr>
            <a:r>
              <a:rPr lang="zh-CN" altLang="en-US" sz="3200" b="1">
                <a:latin typeface="微软雅黑" charset="-122"/>
                <a:ea typeface="微软雅黑" charset="-122"/>
              </a:rPr>
              <a:t>跌倒</a:t>
            </a:r>
            <a:endParaRPr lang="en-US" altLang="zh-CN" sz="3200" b="1">
              <a:latin typeface="微软雅黑" charset="-122"/>
              <a:ea typeface="微软雅黑" charset="-122"/>
            </a:endParaRPr>
          </a:p>
          <a:p>
            <a:pPr marL="457200" indent="-457200">
              <a:lnSpc>
                <a:spcPct val="150000"/>
              </a:lnSpc>
              <a:buFont typeface="Wingdings" pitchFamily="2" charset="2"/>
              <a:buChar char="Ø"/>
            </a:pPr>
            <a:r>
              <a:rPr lang="zh-CN" altLang="en-US" sz="3200" b="1">
                <a:latin typeface="微软雅黑" charset="-122"/>
                <a:ea typeface="微软雅黑" charset="-122"/>
              </a:rPr>
              <a:t>电磁辐射伤害</a:t>
            </a:r>
            <a:endParaRPr lang="en-US" altLang="zh-CN" sz="3200" b="1">
              <a:latin typeface="微软雅黑" charset="-122"/>
              <a:ea typeface="微软雅黑" charset="-122"/>
            </a:endParaRPr>
          </a:p>
          <a:p>
            <a:pPr marL="457200" indent="-457200">
              <a:lnSpc>
                <a:spcPct val="150000"/>
              </a:lnSpc>
              <a:buFont typeface="Wingdings" pitchFamily="2" charset="2"/>
              <a:buChar char="Ø"/>
            </a:pPr>
            <a:r>
              <a:rPr lang="en-US" altLang="zh-CN" sz="3200" b="1">
                <a:latin typeface="微软雅黑" charset="-122"/>
                <a:ea typeface="微软雅黑" charset="-122"/>
              </a:rPr>
              <a:t>……</a:t>
            </a:r>
            <a:endParaRPr lang="zh-CN" altLang="en-US" sz="3200" b="1">
              <a:latin typeface="微软雅黑" charset="-122"/>
              <a:ea typeface="微软雅黑"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428625" y="1357313"/>
            <a:ext cx="5400675" cy="4600575"/>
          </a:xfrm>
          <a:prstGeom prst="rect">
            <a:avLst/>
          </a:prstGeom>
          <a:noFill/>
        </p:spPr>
        <p:txBody>
          <a:bodyPr>
            <a:spAutoFit/>
          </a:bodyPr>
          <a:lstStyle/>
          <a:p>
            <a:pPr marL="285750" indent="-285750" defTabSz="913765">
              <a:lnSpc>
                <a:spcPct val="150000"/>
              </a:lnSpc>
              <a:buFont typeface="Arial" panose="020B0604020202020204" pitchFamily="34" charset="0"/>
              <a:buChar char="•"/>
              <a:defRPr/>
            </a:pPr>
            <a:r>
              <a:rPr lang="zh-CN" altLang="en-US" sz="4000" dirty="0">
                <a:solidFill>
                  <a:schemeClr val="accent1">
                    <a:lumMod val="75000"/>
                  </a:schemeClr>
                </a:solidFill>
                <a:latin typeface="微软雅黑" panose="020B0503020204020204" pitchFamily="34" charset="-122"/>
                <a:ea typeface="微软雅黑" panose="020B0503020204020204" pitchFamily="34" charset="-122"/>
              </a:rPr>
              <a:t>高校、科研机构和企业均建立不同种类的实验室</a:t>
            </a:r>
            <a:endParaRPr lang="en-US" altLang="zh-CN" sz="400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defTabSz="913765">
              <a:lnSpc>
                <a:spcPct val="150000"/>
              </a:lnSpc>
              <a:buFont typeface="Arial" panose="020B0604020202020204" pitchFamily="34" charset="0"/>
              <a:buChar char="•"/>
              <a:defRPr/>
            </a:pPr>
            <a:r>
              <a:rPr lang="zh-CN" altLang="en-US" sz="4000" dirty="0">
                <a:solidFill>
                  <a:schemeClr val="accent1">
                    <a:lumMod val="75000"/>
                  </a:schemeClr>
                </a:solidFill>
                <a:latin typeface="微软雅黑" panose="020B0503020204020204" pitchFamily="34" charset="-122"/>
                <a:ea typeface="微软雅黑" panose="020B0503020204020204" pitchFamily="34" charset="-122"/>
              </a:rPr>
              <a:t>使用的化学品试剂</a:t>
            </a:r>
            <a:r>
              <a:rPr lang="zh-CN" altLang="en-US" sz="4000" dirty="0">
                <a:solidFill>
                  <a:schemeClr val="accent1">
                    <a:lumMod val="75000"/>
                  </a:schemeClr>
                </a:solidFill>
                <a:latin typeface="微软雅黑" panose="020B0503020204020204" pitchFamily="34" charset="-122"/>
                <a:ea typeface="微软雅黑" panose="020B0503020204020204" pitchFamily="34" charset="-122"/>
              </a:rPr>
              <a:t>种类多，新化学品多</a:t>
            </a:r>
            <a:endParaRPr lang="zh-CN" altLang="en-US" sz="400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32770" name="组合 8"/>
          <p:cNvGrpSpPr>
            <a:grpSpLocks/>
          </p:cNvGrpSpPr>
          <p:nvPr/>
        </p:nvGrpSpPr>
        <p:grpSpPr bwMode="auto">
          <a:xfrm>
            <a:off x="5500688" y="2071688"/>
            <a:ext cx="1474787" cy="3714750"/>
            <a:chOff x="5500694" y="2071678"/>
            <a:chExt cx="1475190" cy="3714776"/>
          </a:xfrm>
        </p:grpSpPr>
        <p:sp>
          <p:nvSpPr>
            <p:cNvPr id="2" name="右大括号 1"/>
            <p:cNvSpPr/>
            <p:nvPr/>
          </p:nvSpPr>
          <p:spPr bwMode="auto">
            <a:xfrm>
              <a:off x="5500694" y="2071678"/>
              <a:ext cx="857484" cy="3714776"/>
            </a:xfrm>
            <a:prstGeom prst="rightBrac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defTabSz="913765">
                <a:buFont typeface="Arial" panose="020B0604020202020204" pitchFamily="34" charset="0"/>
                <a:buNone/>
                <a:defRPr/>
              </a:pPr>
              <a:endParaRPr lang="zh-CN" altLang="en-US" b="1">
                <a:latin typeface="微软雅黑" panose="020B0503020204020204" pitchFamily="34" charset="-122"/>
                <a:ea typeface="微软雅黑" panose="020B0503020204020204" pitchFamily="34" charset="-122"/>
              </a:endParaRPr>
            </a:p>
          </p:txBody>
        </p:sp>
        <p:sp>
          <p:nvSpPr>
            <p:cNvPr id="3" name="右箭头 2"/>
            <p:cNvSpPr/>
            <p:nvPr/>
          </p:nvSpPr>
          <p:spPr bwMode="auto">
            <a:xfrm>
              <a:off x="6358178" y="3786190"/>
              <a:ext cx="617706" cy="269877"/>
            </a:xfrm>
            <a:prstGeom prst="rightArrow">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defTabSz="913765">
                <a:buFont typeface="Arial" panose="020B0604020202020204" pitchFamily="34" charset="0"/>
                <a:buNone/>
                <a:defRPr/>
              </a:pPr>
              <a:endParaRPr lang="zh-CN" altLang="en-US" b="1">
                <a:solidFill>
                  <a:schemeClr val="tx1"/>
                </a:solidFill>
                <a:latin typeface="微软雅黑" panose="020B0503020204020204" pitchFamily="34" charset="-122"/>
                <a:ea typeface="微软雅黑" panose="020B0503020204020204" pitchFamily="34" charset="-122"/>
              </a:endParaRPr>
            </a:p>
          </p:txBody>
        </p:sp>
      </p:grpSp>
      <p:sp>
        <p:nvSpPr>
          <p:cNvPr id="4" name="TextBox 3"/>
          <p:cNvSpPr txBox="1"/>
          <p:nvPr/>
        </p:nvSpPr>
        <p:spPr>
          <a:xfrm>
            <a:off x="7000892" y="2500306"/>
            <a:ext cx="1800200" cy="2554545"/>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spAutoFit/>
          </a:bodyPr>
          <a:lstStyle/>
          <a:p>
            <a:pPr defTabSz="913765">
              <a:buFont typeface="Arial" panose="020B0604020202020204" pitchFamily="34" charset="0"/>
              <a:buNone/>
              <a:defRPr/>
            </a:pPr>
            <a:r>
              <a:rPr lang="zh-CN" altLang="en-US" sz="4000" b="1" dirty="0">
                <a:solidFill>
                  <a:schemeClr val="bg1"/>
                </a:solidFill>
                <a:latin typeface="微软雅黑" panose="020B0503020204020204" pitchFamily="34" charset="-122"/>
                <a:ea typeface="微软雅黑" panose="020B0503020204020204" pitchFamily="34" charset="-122"/>
              </a:rPr>
              <a:t>实验室安全事故屡见不鲜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a:stretch>
            <a:fillRect/>
          </a:stretch>
        </p:blipFill>
        <p:spPr bwMode="auto">
          <a:xfrm>
            <a:off x="0" y="-22225"/>
            <a:ext cx="9144000" cy="6691313"/>
          </a:xfrm>
          <a:prstGeom prst="rect">
            <a:avLst/>
          </a:prstGeom>
          <a:noFill/>
          <a:ln w="9525">
            <a:noFill/>
            <a:miter lim="800000"/>
            <a:headEnd/>
            <a:tailEnd/>
          </a:ln>
        </p:spPr>
      </p:pic>
      <p:cxnSp>
        <p:nvCxnSpPr>
          <p:cNvPr id="7" name="直接连接符 6"/>
          <p:cNvCxnSpPr/>
          <p:nvPr/>
        </p:nvCxnSpPr>
        <p:spPr>
          <a:xfrm>
            <a:off x="2268538" y="981075"/>
            <a:ext cx="15113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0" y="-171450"/>
            <a:ext cx="9144000" cy="7029450"/>
          </a:xfrm>
          <a:prstGeom prst="rect">
            <a:avLst/>
          </a:prstGeom>
          <a:noFill/>
          <a:ln w="9525">
            <a:noFill/>
            <a:miter lim="800000"/>
            <a:headEnd/>
            <a:tailEnd/>
          </a:ln>
        </p:spPr>
      </p:pic>
      <p:cxnSp>
        <p:nvCxnSpPr>
          <p:cNvPr id="5" name="直接连接符 4"/>
          <p:cNvCxnSpPr/>
          <p:nvPr/>
        </p:nvCxnSpPr>
        <p:spPr>
          <a:xfrm>
            <a:off x="2700338" y="981075"/>
            <a:ext cx="15113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6" name="直接连接符 5"/>
          <p:cNvCxnSpPr/>
          <p:nvPr/>
        </p:nvCxnSpPr>
        <p:spPr>
          <a:xfrm>
            <a:off x="2700338" y="1125538"/>
            <a:ext cx="15113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图示 12"/>
          <p:cNvGraphicFramePr/>
          <p:nvPr/>
        </p:nvGraphicFramePr>
        <p:xfrm>
          <a:off x="1043608" y="719667"/>
          <a:ext cx="74574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4"/>
          <p:cNvSpPr txBox="1">
            <a:spLocks noChangeArrowheads="1"/>
          </p:cNvSpPr>
          <p:nvPr/>
        </p:nvSpPr>
        <p:spPr bwMode="auto">
          <a:xfrm>
            <a:off x="169863" y="200025"/>
            <a:ext cx="958850" cy="369888"/>
          </a:xfrm>
          <a:prstGeom prst="rect">
            <a:avLst/>
          </a:prstGeom>
          <a:noFill/>
          <a:ln w="9525">
            <a:noFill/>
            <a:miter lim="800000"/>
            <a:headEnd/>
            <a:tailEnd/>
          </a:ln>
        </p:spPr>
        <p:txBody>
          <a:bodyPr>
            <a:spAutoFit/>
          </a:bodyPr>
          <a:lstStyle/>
          <a:p>
            <a:pPr>
              <a:buFont typeface="Arial" charset="0"/>
              <a:buNone/>
            </a:pPr>
            <a:r>
              <a:rPr lang="zh-CN" altLang="en-US" b="1">
                <a:solidFill>
                  <a:schemeClr val="bg1"/>
                </a:solidFill>
                <a:latin typeface="微软雅黑" charset="-122"/>
                <a:ea typeface="微软雅黑" charset="-122"/>
                <a:sym typeface="Calibri" pitchFamily="34" charset="0"/>
              </a:rPr>
              <a:t>第一章</a:t>
            </a:r>
          </a:p>
        </p:txBody>
      </p:sp>
      <p:sp>
        <p:nvSpPr>
          <p:cNvPr id="37890" name="矩形 16"/>
          <p:cNvSpPr>
            <a:spLocks noChangeArrowheads="1"/>
          </p:cNvSpPr>
          <p:nvPr/>
        </p:nvSpPr>
        <p:spPr bwMode="auto">
          <a:xfrm>
            <a:off x="428625" y="1500188"/>
            <a:ext cx="8208963" cy="3894137"/>
          </a:xfrm>
          <a:prstGeom prst="rect">
            <a:avLst/>
          </a:prstGeom>
          <a:noFill/>
          <a:ln w="9525">
            <a:noFill/>
            <a:miter lim="800000"/>
            <a:headEnd/>
            <a:tailEnd/>
          </a:ln>
        </p:spPr>
        <p:txBody>
          <a:bodyPr>
            <a:spAutoFit/>
          </a:bodyPr>
          <a:lstStyle/>
          <a:p>
            <a:pPr>
              <a:lnSpc>
                <a:spcPct val="150000"/>
              </a:lnSpc>
              <a:buFont typeface="Arial" charset="0"/>
              <a:buNone/>
            </a:pPr>
            <a:r>
              <a:rPr lang="zh-CN" altLang="zh-CN" sz="2800">
                <a:latin typeface="微软雅黑" charset="-122"/>
                <a:ea typeface="微软雅黑" charset="-122"/>
                <a:sym typeface="Calibri" pitchFamily="34" charset="0"/>
              </a:rPr>
              <a:t>《上海市危险化学品安全管理办法》</a:t>
            </a:r>
            <a:r>
              <a:rPr lang="zh-CN" altLang="en-US" sz="2800">
                <a:latin typeface="微软雅黑" charset="-122"/>
                <a:ea typeface="微软雅黑" charset="-122"/>
                <a:sym typeface="Calibri" pitchFamily="34" charset="0"/>
              </a:rPr>
              <a:t>（</a:t>
            </a:r>
            <a:r>
              <a:rPr lang="zh-CN" altLang="zh-CN" sz="2800">
                <a:latin typeface="微软雅黑" charset="-122"/>
                <a:ea typeface="微软雅黑" charset="-122"/>
                <a:sym typeface="Calibri" pitchFamily="34" charset="0"/>
              </a:rPr>
              <a:t>市府令第</a:t>
            </a:r>
            <a:r>
              <a:rPr lang="en-US" altLang="zh-CN" sz="2800">
                <a:latin typeface="微软雅黑" charset="-122"/>
                <a:ea typeface="微软雅黑" charset="-122"/>
                <a:sym typeface="Calibri" pitchFamily="34" charset="0"/>
              </a:rPr>
              <a:t>44</a:t>
            </a:r>
            <a:r>
              <a:rPr lang="zh-CN" altLang="zh-CN" sz="2800">
                <a:latin typeface="微软雅黑" charset="-122"/>
                <a:ea typeface="微软雅黑" charset="-122"/>
                <a:sym typeface="Calibri" pitchFamily="34" charset="0"/>
              </a:rPr>
              <a:t>号</a:t>
            </a:r>
            <a:r>
              <a:rPr lang="zh-CN" altLang="en-US" sz="2800">
                <a:latin typeface="微软雅黑" charset="-122"/>
                <a:ea typeface="微软雅黑" charset="-122"/>
                <a:sym typeface="Calibri" pitchFamily="34" charset="0"/>
              </a:rPr>
              <a:t>）</a:t>
            </a:r>
            <a:r>
              <a:rPr lang="zh-CN" altLang="zh-CN" sz="2800">
                <a:latin typeface="微软雅黑" charset="-122"/>
                <a:ea typeface="微软雅黑" charset="-122"/>
                <a:sym typeface="Calibri" pitchFamily="34" charset="0"/>
              </a:rPr>
              <a:t>的要求</a:t>
            </a:r>
            <a:r>
              <a:rPr lang="zh-CN" altLang="en-US" sz="2800">
                <a:latin typeface="微软雅黑" charset="-122"/>
                <a:ea typeface="微软雅黑" charset="-122"/>
                <a:sym typeface="Calibri" pitchFamily="34" charset="0"/>
              </a:rPr>
              <a:t>。</a:t>
            </a:r>
            <a:r>
              <a:rPr lang="zh-CN" altLang="en-US" sz="2800" b="1">
                <a:solidFill>
                  <a:srgbClr val="1A0A8E"/>
                </a:solidFill>
                <a:latin typeface="微软雅黑" charset="-122"/>
                <a:ea typeface="微软雅黑" charset="-122"/>
                <a:sym typeface="Calibri" pitchFamily="34" charset="0"/>
              </a:rPr>
              <a:t>医院、学校、科研院所等使用危险化学品的单位（</a:t>
            </a:r>
            <a:r>
              <a:rPr lang="zh-CN" altLang="en-US" sz="2800">
                <a:latin typeface="微软雅黑" charset="-122"/>
                <a:ea typeface="微软雅黑" charset="-122"/>
                <a:sym typeface="Calibri" pitchFamily="34" charset="0"/>
              </a:rPr>
              <a:t>应当依法取得危险化学品安全许可的除外）应当建立危险化学品安全管理制度，并将使用危险化学品的品名、数量、用途、安全管理措施等信息，每季度一次分别</a:t>
            </a:r>
            <a:r>
              <a:rPr lang="zh-CN" altLang="en-US" sz="2800" b="1">
                <a:latin typeface="微软雅黑" charset="-122"/>
                <a:ea typeface="微软雅黑" charset="-122"/>
                <a:sym typeface="Calibri" pitchFamily="34" charset="0"/>
              </a:rPr>
              <a:t>报送主管部门</a:t>
            </a:r>
            <a:r>
              <a:rPr lang="zh-CN" altLang="en-US" sz="2800">
                <a:latin typeface="微软雅黑" charset="-122"/>
                <a:ea typeface="微软雅黑" charset="-122"/>
                <a:sym typeface="Calibri" pitchFamily="34" charset="0"/>
              </a:rPr>
              <a:t>。　</a:t>
            </a:r>
            <a:endParaRPr lang="zh-CN" altLang="en-US" sz="2800">
              <a:solidFill>
                <a:srgbClr val="57C6CD"/>
              </a:solidFill>
              <a:latin typeface="微软雅黑" charset="-122"/>
              <a:ea typeface="微软雅黑" charset="-122"/>
              <a:sym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3"/>
          <p:cNvSpPr>
            <a:spLocks noChangeArrowheads="1"/>
          </p:cNvSpPr>
          <p:nvPr/>
        </p:nvSpPr>
        <p:spPr bwMode="auto">
          <a:xfrm>
            <a:off x="2700338" y="2924175"/>
            <a:ext cx="5665787" cy="682625"/>
          </a:xfrm>
          <a:prstGeom prst="rect">
            <a:avLst/>
          </a:prstGeom>
          <a:noFill/>
          <a:ln w="9525">
            <a:noFill/>
            <a:miter lim="800000"/>
            <a:headEnd/>
            <a:tailEnd/>
          </a:ln>
        </p:spPr>
        <p:txBody>
          <a:bodyPr wrap="none" lIns="81272" tIns="40636" rIns="81272" bIns="40636">
            <a:spAutoFit/>
          </a:bodyPr>
          <a:lstStyle/>
          <a:p>
            <a:r>
              <a:rPr lang="zh-CN" altLang="en-US" sz="3900" b="1">
                <a:latin typeface="微软雅黑" charset="-122"/>
                <a:ea typeface="微软雅黑" charset="-122"/>
              </a:rPr>
              <a:t>化学实验室安全事故原因</a:t>
            </a:r>
          </a:p>
        </p:txBody>
      </p:sp>
      <p:sp>
        <p:nvSpPr>
          <p:cNvPr id="38914" name="TextBox 4"/>
          <p:cNvSpPr txBox="1">
            <a:spLocks noChangeArrowheads="1"/>
          </p:cNvSpPr>
          <p:nvPr/>
        </p:nvSpPr>
        <p:spPr bwMode="auto">
          <a:xfrm>
            <a:off x="611188" y="1843088"/>
            <a:ext cx="1971675" cy="2451100"/>
          </a:xfrm>
          <a:prstGeom prst="rect">
            <a:avLst/>
          </a:prstGeom>
          <a:noFill/>
          <a:ln w="9525">
            <a:noFill/>
            <a:miter lim="800000"/>
            <a:headEnd/>
            <a:tailEnd/>
          </a:ln>
        </p:spPr>
        <p:txBody>
          <a:bodyPr wrap="none" lIns="81272" tIns="40636" rIns="81272" bIns="40636">
            <a:spAutoFit/>
          </a:bodyPr>
          <a:lstStyle/>
          <a:p>
            <a:r>
              <a:rPr lang="en-US" altLang="zh-CN" sz="15400">
                <a:latin typeface="Latha" charset="0"/>
              </a:rPr>
              <a:t>[</a:t>
            </a:r>
            <a:r>
              <a:rPr lang="en-US" altLang="zh-CN" sz="15400">
                <a:latin typeface="FrankRuehl" charset="-79"/>
                <a:cs typeface="FrankRuehl" charset="-79"/>
              </a:rPr>
              <a:t>2</a:t>
            </a:r>
            <a:r>
              <a:rPr lang="en-US" altLang="zh-CN" sz="15400">
                <a:latin typeface="Latha" charset="0"/>
              </a:rPr>
              <a:t>]</a:t>
            </a:r>
            <a:endParaRPr lang="zh-CN" altLang="en-US" sz="15400">
              <a:latin typeface="Latha" charset="0"/>
            </a:endParaRPr>
          </a:p>
        </p:txBody>
      </p:sp>
      <p:sp>
        <p:nvSpPr>
          <p:cNvPr id="38915" name="TextBox 5"/>
          <p:cNvSpPr txBox="1">
            <a:spLocks noChangeArrowheads="1"/>
          </p:cNvSpPr>
          <p:nvPr/>
        </p:nvSpPr>
        <p:spPr bwMode="auto">
          <a:xfrm>
            <a:off x="1835150" y="3089275"/>
            <a:ext cx="930275" cy="461963"/>
          </a:xfrm>
          <a:prstGeom prst="rect">
            <a:avLst/>
          </a:prstGeom>
          <a:solidFill>
            <a:schemeClr val="bg1"/>
          </a:solidFill>
          <a:ln w="9525">
            <a:noFill/>
            <a:miter lim="800000"/>
            <a:headEnd/>
            <a:tailEnd/>
          </a:ln>
        </p:spPr>
        <p:txBody>
          <a:bodyPr wrap="none" lIns="91431" tIns="45715" rIns="91431" bIns="45715">
            <a:spAutoFit/>
          </a:bodyPr>
          <a:lstStyle/>
          <a:p>
            <a:r>
              <a:rPr lang="en-US" altLang="zh-CN" sz="2400">
                <a:latin typeface="Impact" pitchFamily="34" charset="0"/>
              </a:rPr>
              <a:t>SIOSH</a:t>
            </a:r>
            <a:endParaRPr lang="zh-CN" altLang="en-US" sz="2400">
              <a:latin typeface="Impact" pitchFamily="34"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214313" y="0"/>
            <a:ext cx="8643937" cy="2308225"/>
          </a:xfrm>
          <a:prstGeom prst="rect">
            <a:avLst/>
          </a:prstGeom>
          <a:noFill/>
        </p:spPr>
        <p:txBody>
          <a:bodyPr>
            <a:spAutoFit/>
          </a:bodyPr>
          <a:lstStyle/>
          <a:p>
            <a:pPr marL="285750" indent="-285750" defTabSz="913765">
              <a:lnSpc>
                <a:spcPct val="150000"/>
              </a:lnSpc>
              <a:buFont typeface="Wingdings" panose="05000000000000000000" pitchFamily="2" charset="2"/>
              <a:buChar char="Ø"/>
              <a:defRPr/>
            </a:pPr>
            <a:r>
              <a:rPr lang="zh-CN" altLang="en-US"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尚无权威机构统计实验室事故的发生情况，绝大多数实验室事故未见正式公布的事故调查报告</a:t>
            </a:r>
            <a:endParaRPr lang="en-US" altLang="zh-CN"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marL="285750" indent="-285750" defTabSz="913765">
              <a:lnSpc>
                <a:spcPct val="150000"/>
              </a:lnSpc>
              <a:buFont typeface="Wingdings" panose="05000000000000000000" pitchFamily="2" charset="2"/>
              <a:buChar char="Ø"/>
              <a:defRPr/>
            </a:pPr>
            <a:r>
              <a:rPr lang="zh-CN" altLang="en-US" sz="2400" b="1" dirty="0">
                <a:latin typeface="微软雅黑" panose="020B0503020204020204" pitchFamily="34" charset="-122"/>
                <a:ea typeface="微软雅黑" panose="020B0503020204020204" pitchFamily="34" charset="-122"/>
                <a:cs typeface="Calibri" panose="020F0502020204030204" pitchFamily="34" charset="0"/>
              </a:rPr>
              <a:t>李</a:t>
            </a:r>
            <a:r>
              <a:rPr lang="zh-CN" altLang="en-US" sz="2400" b="1" dirty="0">
                <a:latin typeface="微软雅黑" panose="020B0503020204020204" pitchFamily="34" charset="-122"/>
                <a:ea typeface="微软雅黑" panose="020B0503020204020204" pitchFamily="34" charset="-122"/>
                <a:cs typeface="Calibri" panose="020F0502020204030204" pitchFamily="34" charset="0"/>
              </a:rPr>
              <a:t>志红</a:t>
            </a:r>
            <a:r>
              <a:rPr lang="en-US" altLang="zh-CN" sz="2400" b="1" dirty="0">
                <a:latin typeface="微软雅黑" panose="020B0503020204020204" pitchFamily="34" charset="-122"/>
                <a:ea typeface="微软雅黑" panose="020B0503020204020204" pitchFamily="34" charset="-122"/>
                <a:cs typeface="Calibri" panose="020F0502020204030204" pitchFamily="34" charset="0"/>
              </a:rPr>
              <a:t>《100</a:t>
            </a:r>
            <a:r>
              <a:rPr lang="zh-CN" altLang="en-US" sz="2400" b="1" dirty="0">
                <a:latin typeface="微软雅黑" panose="020B0503020204020204" pitchFamily="34" charset="-122"/>
                <a:ea typeface="微软雅黑" panose="020B0503020204020204" pitchFamily="34" charset="-122"/>
                <a:cs typeface="Calibri" panose="020F0502020204030204" pitchFamily="34" charset="0"/>
              </a:rPr>
              <a:t>起实验室安全事故统计分析及对策研究</a:t>
            </a:r>
            <a:r>
              <a:rPr lang="en-US" altLang="zh-CN" sz="2400" b="1" dirty="0">
                <a:latin typeface="微软雅黑" panose="020B0503020204020204" pitchFamily="34" charset="-122"/>
                <a:ea typeface="微软雅黑" panose="020B0503020204020204" pitchFamily="34" charset="-122"/>
                <a:cs typeface="Calibri" panose="020F0502020204030204" pitchFamily="34" charset="0"/>
              </a:rPr>
              <a:t>》</a:t>
            </a:r>
            <a:endParaRPr lang="en-US" altLang="zh-CN" sz="2400" b="1" dirty="0">
              <a:latin typeface="微软雅黑" panose="020B0503020204020204" pitchFamily="34" charset="-122"/>
              <a:ea typeface="微软雅黑" panose="020B0503020204020204" pitchFamily="34" charset="-122"/>
              <a:cs typeface="Calibri" panose="020F0502020204030204" pitchFamily="34" charset="0"/>
            </a:endParaRPr>
          </a:p>
          <a:p>
            <a:pPr algn="ctr" defTabSz="913765">
              <a:lnSpc>
                <a:spcPct val="150000"/>
              </a:lnSpc>
              <a:buFont typeface="Wingdings" panose="05000000000000000000" pitchFamily="2" charset="2"/>
              <a:buChar char="Ø"/>
              <a:defRPr/>
            </a:pPr>
            <a:r>
              <a:rPr lang="en-US" altLang="zh-CN" sz="2400" b="1" dirty="0">
                <a:latin typeface="微软雅黑" panose="020B0503020204020204" pitchFamily="34" charset="-122"/>
                <a:ea typeface="微软雅黑" panose="020B0503020204020204" pitchFamily="34" charset="-122"/>
              </a:rPr>
              <a:t>2001-2013</a:t>
            </a:r>
            <a:r>
              <a:rPr lang="zh-CN" altLang="en-US" sz="2400" b="1" dirty="0">
                <a:latin typeface="微软雅黑" panose="020B0503020204020204" pitchFamily="34" charset="-122"/>
                <a:ea typeface="微软雅黑" panose="020B0503020204020204" pitchFamily="34" charset="-122"/>
              </a:rPr>
              <a:t>年</a:t>
            </a:r>
            <a:r>
              <a:rPr lang="en-US" altLang="zh-CN" sz="2400" b="1" dirty="0">
                <a:latin typeface="微软雅黑" panose="020B0503020204020204" pitchFamily="34" charset="-122"/>
                <a:ea typeface="微软雅黑" panose="020B0503020204020204" pitchFamily="34" charset="-122"/>
              </a:rPr>
              <a:t>100</a:t>
            </a:r>
            <a:r>
              <a:rPr lang="zh-CN" altLang="zh-CN" sz="2400" b="1" dirty="0">
                <a:latin typeface="微软雅黑" panose="020B0503020204020204" pitchFamily="34" charset="-122"/>
                <a:ea typeface="微软雅黑" panose="020B0503020204020204" pitchFamily="34" charset="-122"/>
              </a:rPr>
              <a:t>起典型实验室事故</a:t>
            </a:r>
            <a:endParaRPr lang="zh-CN" altLang="en-US" sz="2400" b="1" dirty="0">
              <a:latin typeface="微软雅黑" panose="020B0503020204020204" pitchFamily="34" charset="-122"/>
              <a:ea typeface="微软雅黑" panose="020B0503020204020204" pitchFamily="34" charset="-122"/>
              <a:cs typeface="Calibri" panose="020F0502020204030204" pitchFamily="34" charset="0"/>
            </a:endParaRPr>
          </a:p>
        </p:txBody>
      </p:sp>
      <p:graphicFrame>
        <p:nvGraphicFramePr>
          <p:cNvPr id="258052" name="Picture 2" descr="image25"/>
          <p:cNvGraphicFramePr>
            <a:graphicFrameLocks/>
          </p:cNvGraphicFramePr>
          <p:nvPr/>
        </p:nvGraphicFramePr>
        <p:xfrm>
          <a:off x="0" y="2276475"/>
          <a:ext cx="4478338" cy="4581525"/>
        </p:xfrm>
        <a:graphic>
          <a:graphicData uri="http://schemas.openxmlformats.org/presentationml/2006/ole">
            <p:oleObj spid="_x0000_s258052" name="图表" r:id="rId3" imgW="5076757" imgH="3552735" progId="Excel.Sheet.8">
              <p:embed/>
            </p:oleObj>
          </a:graphicData>
        </a:graphic>
      </p:graphicFrame>
      <p:pic>
        <p:nvPicPr>
          <p:cNvPr id="258054" name="Picture 4"/>
          <p:cNvPicPr>
            <a:picLocks noChangeAspect="1" noChangeArrowheads="1"/>
          </p:cNvPicPr>
          <p:nvPr/>
        </p:nvPicPr>
        <p:blipFill>
          <a:blip r:embed="rId4"/>
          <a:srcRect/>
          <a:stretch>
            <a:fillRect/>
          </a:stretch>
        </p:blipFill>
        <p:spPr bwMode="auto">
          <a:xfrm>
            <a:off x="4392613" y="2327275"/>
            <a:ext cx="4608512" cy="45307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2" descr="iblrak00648723.jpg"/>
          <p:cNvPicPr>
            <a:picLocks noChangeAspect="1"/>
          </p:cNvPicPr>
          <p:nvPr/>
        </p:nvPicPr>
        <p:blipFill>
          <a:blip r:embed="rId3">
            <a:grayscl/>
          </a:blip>
          <a:srcRect t="4684"/>
          <a:stretch>
            <a:fillRect/>
          </a:stretch>
        </p:blipFill>
        <p:spPr bwMode="auto">
          <a:xfrm>
            <a:off x="0" y="1981200"/>
            <a:ext cx="2925763" cy="2819400"/>
          </a:xfrm>
          <a:prstGeom prst="rect">
            <a:avLst/>
          </a:prstGeom>
          <a:noFill/>
          <a:ln w="9525">
            <a:noFill/>
            <a:miter lim="800000"/>
            <a:headEnd/>
            <a:tailEnd/>
          </a:ln>
        </p:spPr>
      </p:pic>
      <p:grpSp>
        <p:nvGrpSpPr>
          <p:cNvPr id="20482" name="组合 5"/>
          <p:cNvGrpSpPr>
            <a:grpSpLocks/>
          </p:cNvGrpSpPr>
          <p:nvPr/>
        </p:nvGrpSpPr>
        <p:grpSpPr bwMode="auto">
          <a:xfrm>
            <a:off x="3049588" y="1711325"/>
            <a:ext cx="6057900" cy="4003675"/>
            <a:chOff x="3744566" y="1385871"/>
            <a:chExt cx="7156835" cy="4973982"/>
          </a:xfrm>
        </p:grpSpPr>
        <p:sp>
          <p:nvSpPr>
            <p:cNvPr id="4" name="矩形 3"/>
            <p:cNvSpPr/>
            <p:nvPr/>
          </p:nvSpPr>
          <p:spPr>
            <a:xfrm>
              <a:off x="3744566" y="1385871"/>
              <a:ext cx="7057434" cy="4973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defTabSz="913765" fontAlgn="auto">
                <a:spcBef>
                  <a:spcPts val="0"/>
                </a:spcBef>
                <a:spcAft>
                  <a:spcPts val="0"/>
                </a:spcAft>
                <a:defRPr/>
              </a:pPr>
              <a:endParaRPr lang="zh-CN" altLang="en-US" sz="1400" dirty="0">
                <a:solidFill>
                  <a:schemeClr val="bg1"/>
                </a:solidFill>
              </a:endParaRPr>
            </a:p>
          </p:txBody>
        </p:sp>
        <p:sp>
          <p:nvSpPr>
            <p:cNvPr id="20485" name="Text Box 7"/>
            <p:cNvSpPr txBox="1">
              <a:spLocks noChangeArrowheads="1"/>
            </p:cNvSpPr>
            <p:nvPr/>
          </p:nvSpPr>
          <p:spPr bwMode="auto">
            <a:xfrm>
              <a:off x="3772534" y="1567405"/>
              <a:ext cx="7128867" cy="4411452"/>
            </a:xfrm>
            <a:prstGeom prst="rect">
              <a:avLst/>
            </a:prstGeom>
            <a:noFill/>
            <a:ln w="9525">
              <a:noFill/>
              <a:miter lim="800000"/>
              <a:headEnd/>
              <a:tailEnd/>
            </a:ln>
          </p:spPr>
          <p:txBody>
            <a:bodyPr lIns="102870" tIns="51435" rIns="102870" bIns="51435">
              <a:spAutoFit/>
            </a:bodyPr>
            <a:lstStyle/>
            <a:p>
              <a:pPr marL="406400" indent="-406400" eaLnBrk="0" hangingPunct="0">
                <a:lnSpc>
                  <a:spcPct val="200000"/>
                </a:lnSpc>
                <a:buFont typeface="Calibri" pitchFamily="34" charset="0"/>
                <a:buAutoNum type="alphaUcPeriod"/>
              </a:pPr>
              <a:r>
                <a:rPr lang="zh-CN" altLang="en-US" sz="2800" b="1">
                  <a:solidFill>
                    <a:schemeClr val="bg1"/>
                  </a:solidFill>
                  <a:latin typeface="微软雅黑" charset="-122"/>
                  <a:ea typeface="微软雅黑" charset="-122"/>
                </a:rPr>
                <a:t>化学实验室常见安全事故</a:t>
              </a:r>
              <a:endParaRPr lang="en-US" altLang="zh-CN" sz="2800" b="1">
                <a:solidFill>
                  <a:schemeClr val="bg1"/>
                </a:solidFill>
                <a:latin typeface="微软雅黑" charset="-122"/>
                <a:ea typeface="微软雅黑" charset="-122"/>
              </a:endParaRPr>
            </a:p>
            <a:p>
              <a:pPr marL="406400" indent="-406400" eaLnBrk="0" hangingPunct="0">
                <a:lnSpc>
                  <a:spcPct val="200000"/>
                </a:lnSpc>
                <a:buFont typeface="Calibri" pitchFamily="34" charset="0"/>
                <a:buAutoNum type="alphaUcPeriod"/>
              </a:pPr>
              <a:r>
                <a:rPr lang="zh-CN" altLang="en-US" sz="2800" b="1">
                  <a:solidFill>
                    <a:schemeClr val="bg1"/>
                  </a:solidFill>
                  <a:latin typeface="微软雅黑" charset="-122"/>
                  <a:ea typeface="微软雅黑" charset="-122"/>
                </a:rPr>
                <a:t>化学实验室安全事故原因</a:t>
              </a:r>
              <a:endParaRPr lang="en-US" altLang="zh-CN" sz="2800" b="1">
                <a:solidFill>
                  <a:schemeClr val="bg1"/>
                </a:solidFill>
                <a:latin typeface="微软雅黑" charset="-122"/>
                <a:ea typeface="微软雅黑" charset="-122"/>
              </a:endParaRPr>
            </a:p>
            <a:p>
              <a:pPr marL="406400" indent="-406400" eaLnBrk="0" hangingPunct="0">
                <a:lnSpc>
                  <a:spcPct val="200000"/>
                </a:lnSpc>
                <a:buFont typeface="Calibri" pitchFamily="34" charset="0"/>
                <a:buAutoNum type="alphaUcPeriod"/>
              </a:pPr>
              <a:r>
                <a:rPr lang="zh-CN" altLang="en-US" sz="2800" b="1">
                  <a:solidFill>
                    <a:schemeClr val="bg1"/>
                  </a:solidFill>
                  <a:latin typeface="微软雅黑" charset="-122"/>
                  <a:ea typeface="微软雅黑" charset="-122"/>
                </a:rPr>
                <a:t>化学实验室安全事故预防</a:t>
              </a:r>
              <a:endParaRPr lang="en-US" altLang="zh-CN" sz="2800" b="1">
                <a:solidFill>
                  <a:schemeClr val="bg1"/>
                </a:solidFill>
                <a:latin typeface="微软雅黑" charset="-122"/>
                <a:ea typeface="微软雅黑" charset="-122"/>
              </a:endParaRPr>
            </a:p>
            <a:p>
              <a:pPr marL="406400" indent="-406400" eaLnBrk="0" hangingPunct="0">
                <a:lnSpc>
                  <a:spcPct val="200000"/>
                </a:lnSpc>
                <a:buFont typeface="Calibri" pitchFamily="34" charset="0"/>
                <a:buAutoNum type="alphaUcPeriod"/>
              </a:pPr>
              <a:r>
                <a:rPr lang="zh-CN" altLang="en-US" sz="2800" b="1">
                  <a:solidFill>
                    <a:schemeClr val="bg1"/>
                  </a:solidFill>
                  <a:latin typeface="微软雅黑" charset="-122"/>
                  <a:ea typeface="微软雅黑" charset="-122"/>
                </a:rPr>
                <a:t>化学实验室事故应急处置</a:t>
              </a:r>
              <a:endParaRPr lang="en-US" altLang="zh-CN" sz="2800" b="1">
                <a:solidFill>
                  <a:schemeClr val="bg1"/>
                </a:solidFill>
                <a:latin typeface="微软雅黑" charset="-122"/>
                <a:ea typeface="微软雅黑" charset="-122"/>
              </a:endParaRPr>
            </a:p>
          </p:txBody>
        </p:sp>
      </p:grpSp>
      <p:sp>
        <p:nvSpPr>
          <p:cNvPr id="20483" name="标题 1"/>
          <p:cNvSpPr>
            <a:spLocks noGrp="1"/>
          </p:cNvSpPr>
          <p:nvPr>
            <p:ph type="title" idx="4294967295"/>
          </p:nvPr>
        </p:nvSpPr>
        <p:spPr bwMode="auto">
          <a:xfrm>
            <a:off x="792163" y="2555875"/>
            <a:ext cx="1755775" cy="1522413"/>
          </a:xfrm>
          <a:prstGeom prst="rect">
            <a:avLst/>
          </a:prstGeom>
          <a:noFill/>
          <a:ln>
            <a:miter lim="800000"/>
            <a:headEnd/>
            <a:tailEnd/>
          </a:ln>
        </p:spPr>
        <p:txBody>
          <a:bodyPr/>
          <a:lstStyle/>
          <a:p>
            <a:pPr eaLnBrk="1" hangingPunct="1"/>
            <a:r>
              <a:rPr lang="zh-CN" altLang="en-US" sz="4800" smtClean="0">
                <a:solidFill>
                  <a:schemeClr val="tx1"/>
                </a:solidFill>
                <a:latin typeface="微软雅黑" charset="-122"/>
                <a:ea typeface="微软雅黑" charset="-122"/>
              </a:rPr>
              <a:t>目录</a:t>
            </a:r>
            <a:r>
              <a:rPr lang="en-US" altLang="zh-CN" sz="2800" smtClean="0">
                <a:solidFill>
                  <a:schemeClr val="tx1"/>
                </a:solidFill>
                <a:latin typeface="微软雅黑" charset="-122"/>
                <a:ea typeface="微软雅黑" charset="-122"/>
              </a:rPr>
              <a:t/>
            </a:r>
            <a:br>
              <a:rPr lang="en-US" altLang="zh-CN" sz="2800" smtClean="0">
                <a:solidFill>
                  <a:schemeClr val="tx1"/>
                </a:solidFill>
                <a:latin typeface="微软雅黑" charset="-122"/>
                <a:ea typeface="微软雅黑" charset="-122"/>
              </a:rPr>
            </a:br>
            <a:r>
              <a:rPr lang="zh-CN" altLang="en-US" sz="2800" smtClean="0">
                <a:solidFill>
                  <a:schemeClr val="tx1"/>
                </a:solidFill>
                <a:latin typeface="微软雅黑" charset="-122"/>
                <a:ea typeface="微软雅黑" charset="-122"/>
              </a:rPr>
              <a:t> </a:t>
            </a:r>
            <a:r>
              <a:rPr lang="en-US" altLang="zh-CN" b="0" smtClean="0">
                <a:solidFill>
                  <a:schemeClr val="tx1"/>
                </a:solidFill>
                <a:latin typeface="Impact" pitchFamily="34" charset="0"/>
                <a:ea typeface="微软雅黑" charset="-122"/>
              </a:rPr>
              <a:t>CONTENTS</a:t>
            </a:r>
            <a:endParaRPr lang="zh-CN" altLang="en-US" b="0" smtClean="0">
              <a:solidFill>
                <a:schemeClr val="tx1"/>
              </a:solidFill>
              <a:latin typeface="Impact" pitchFamily="34" charset="0"/>
              <a:ea typeface="微软雅黑" charset="-122"/>
            </a:endParaRP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标题 1"/>
          <p:cNvSpPr>
            <a:spLocks noGrp="1"/>
          </p:cNvSpPr>
          <p:nvPr>
            <p:ph type="title"/>
          </p:nvPr>
        </p:nvSpPr>
        <p:spPr bwMode="auto">
          <a:xfrm>
            <a:off x="2786063" y="1071563"/>
            <a:ext cx="1963737" cy="549275"/>
          </a:xfrm>
          <a:noFill/>
          <a:ln>
            <a:miter lim="800000"/>
            <a:headEnd/>
            <a:tailEnd/>
          </a:ln>
        </p:spPr>
        <p:txBody>
          <a:bodyPr vert="horz" wrap="square" lIns="91440" tIns="45720" rIns="91440" bIns="45720" numCol="1" anchor="t" anchorCtr="0" compatLnSpc="1">
            <a:prstTxWarp prst="textNoShape">
              <a:avLst/>
            </a:prstTxWarp>
          </a:bodyPr>
          <a:lstStyle/>
          <a:p>
            <a:pPr algn="dist"/>
            <a:r>
              <a:rPr lang="zh-CN" altLang="en-US" smtClean="0">
                <a:solidFill>
                  <a:schemeClr val="tx1"/>
                </a:solidFill>
                <a:latin typeface="微软雅黑" charset="-122"/>
                <a:ea typeface="微软雅黑" charset="-122"/>
              </a:rPr>
              <a:t>事故类型</a:t>
            </a:r>
          </a:p>
        </p:txBody>
      </p:sp>
      <p:graphicFrame>
        <p:nvGraphicFramePr>
          <p:cNvPr id="4" name="内容占位符 3"/>
          <p:cNvGraphicFramePr/>
          <p:nvPr/>
        </p:nvGraphicFramePr>
        <p:xfrm>
          <a:off x="357188" y="1714500"/>
          <a:ext cx="2409825" cy="4429125"/>
        </p:xfrm>
        <a:graphic>
          <a:graphicData uri="http://schemas.openxmlformats.org/drawingml/2006/table">
            <a:tbl>
              <a:tblPr firstRow="1" firstCol="1">
                <a:tableStyleId>{69012ECD-51FC-41F1-AA8D-1B2483CD663E}</a:tableStyleId>
              </a:tblPr>
              <a:tblGrid>
                <a:gridCol w="1339164"/>
                <a:gridCol w="1071332"/>
              </a:tblGrid>
              <a:tr h="1041175">
                <a:tc gridSpan="2">
                  <a:txBody>
                    <a:bodyPr/>
                    <a:lstStyle/>
                    <a:p>
                      <a:pPr algn="ctr" fontAlgn="b"/>
                      <a:r>
                        <a:rPr lang="zh-CN" altLang="en-US" sz="1800" b="1" u="none" strike="noStrike" dirty="0">
                          <a:effectLst/>
                          <a:latin typeface="微软雅黑" panose="020B0503020204020204" pitchFamily="34" charset="-122"/>
                          <a:ea typeface="微软雅黑" panose="020B0503020204020204" pitchFamily="34" charset="-122"/>
                        </a:rPr>
                        <a:t>各类事故数及其比例</a:t>
                      </a:r>
                      <a:endParaRPr lang="zh-CN" altLang="en-US" sz="1800" b="1" i="0" u="none" strike="noStrike" dirty="0">
                        <a:effectLst/>
                        <a:latin typeface="微软雅黑" panose="020B0503020204020204" pitchFamily="34" charset="-122"/>
                        <a:ea typeface="微软雅黑" panose="020B0503020204020204" pitchFamily="34" charset="-122"/>
                      </a:endParaRPr>
                    </a:p>
                  </a:txBody>
                  <a:tcPr marL="9525" marR="9525" marT="9525" marB="0" anchor="ctr"/>
                </a:tc>
                <a:tc hMerge="1">
                  <a:txBody>
                    <a:bodyPr/>
                    <a:lstStyle/>
                    <a:p>
                      <a:endParaRPr lang="zh-CN"/>
                    </a:p>
                  </a:txBody>
                  <a:tcPr/>
                </a:tc>
              </a:tr>
              <a:tr h="677596">
                <a:tc>
                  <a:txBody>
                    <a:bodyPr/>
                    <a:lstStyle/>
                    <a:p>
                      <a:pPr algn="ctr" fontAlgn="b"/>
                      <a:r>
                        <a:rPr lang="zh-CN" altLang="en-US" sz="1800" b="1" u="none" strike="noStrike" dirty="0">
                          <a:effectLst/>
                          <a:latin typeface="微软雅黑" panose="020B0503020204020204" pitchFamily="34" charset="-122"/>
                          <a:ea typeface="微软雅黑" panose="020B0503020204020204" pitchFamily="34" charset="-122"/>
                        </a:rPr>
                        <a:t>火灾</a:t>
                      </a:r>
                      <a:endParaRPr lang="zh-CN" altLang="en-US" sz="1800" b="1" i="0" u="none" strike="noStrike" dirty="0">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en-US" altLang="zh-CN" sz="1800" b="1" u="none" strike="noStrike">
                          <a:effectLst/>
                          <a:latin typeface="微软雅黑" panose="020B0503020204020204" pitchFamily="34" charset="-122"/>
                          <a:ea typeface="微软雅黑" panose="020B0503020204020204" pitchFamily="34" charset="-122"/>
                        </a:rPr>
                        <a:t>42</a:t>
                      </a:r>
                      <a:endParaRPr lang="en-US" altLang="zh-CN" sz="1800" b="1" i="0" u="none" strike="noStrike">
                        <a:effectLst/>
                        <a:latin typeface="微软雅黑" panose="020B0503020204020204" pitchFamily="34" charset="-122"/>
                        <a:ea typeface="微软雅黑" panose="020B0503020204020204" pitchFamily="34" charset="-122"/>
                      </a:endParaRPr>
                    </a:p>
                  </a:txBody>
                  <a:tcPr marL="9525" marR="9525" marT="9525" marB="0" anchor="b"/>
                </a:tc>
              </a:tr>
              <a:tr h="677596">
                <a:tc>
                  <a:txBody>
                    <a:bodyPr/>
                    <a:lstStyle/>
                    <a:p>
                      <a:pPr algn="ctr" fontAlgn="b"/>
                      <a:r>
                        <a:rPr lang="zh-CN" altLang="en-US" sz="1800" b="1" u="none" strike="noStrike" dirty="0">
                          <a:effectLst/>
                          <a:latin typeface="微软雅黑" panose="020B0503020204020204" pitchFamily="34" charset="-122"/>
                          <a:ea typeface="微软雅黑" panose="020B0503020204020204" pitchFamily="34" charset="-122"/>
                        </a:rPr>
                        <a:t>爆炸</a:t>
                      </a:r>
                      <a:endParaRPr lang="zh-CN" altLang="en-US" sz="1800" b="1" i="0" u="none" strike="noStrike" dirty="0">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en-US" altLang="zh-CN" sz="1800" b="1" u="none" strike="noStrike">
                          <a:effectLst/>
                          <a:latin typeface="微软雅黑" panose="020B0503020204020204" pitchFamily="34" charset="-122"/>
                          <a:ea typeface="微软雅黑" panose="020B0503020204020204" pitchFamily="34" charset="-122"/>
                        </a:rPr>
                        <a:t>44</a:t>
                      </a:r>
                      <a:endParaRPr lang="en-US" altLang="zh-CN" sz="1800" b="1" i="0" u="none" strike="noStrike">
                        <a:effectLst/>
                        <a:latin typeface="微软雅黑" panose="020B0503020204020204" pitchFamily="34" charset="-122"/>
                        <a:ea typeface="微软雅黑" panose="020B0503020204020204" pitchFamily="34" charset="-122"/>
                      </a:endParaRPr>
                    </a:p>
                  </a:txBody>
                  <a:tcPr marL="9525" marR="9525" marT="9525" marB="0" anchor="b"/>
                </a:tc>
              </a:tr>
              <a:tr h="677596">
                <a:tc>
                  <a:txBody>
                    <a:bodyPr/>
                    <a:lstStyle/>
                    <a:p>
                      <a:pPr algn="ctr" fontAlgn="b"/>
                      <a:r>
                        <a:rPr lang="zh-CN" altLang="en-US" sz="1800" b="1" u="none" strike="noStrike">
                          <a:effectLst/>
                          <a:latin typeface="微软雅黑" panose="020B0503020204020204" pitchFamily="34" charset="-122"/>
                          <a:ea typeface="微软雅黑" panose="020B0503020204020204" pitchFamily="34" charset="-122"/>
                        </a:rPr>
                        <a:t>中毒</a:t>
                      </a:r>
                      <a:endParaRPr lang="zh-CN" altLang="en-US" sz="1800" b="1" i="0" u="none" strike="noStrike">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en-US" altLang="zh-CN" sz="1800" b="1" u="none" strike="noStrike" dirty="0">
                          <a:effectLst/>
                          <a:latin typeface="微软雅黑" panose="020B0503020204020204" pitchFamily="34" charset="-122"/>
                          <a:ea typeface="微软雅黑" panose="020B0503020204020204" pitchFamily="34" charset="-122"/>
                        </a:rPr>
                        <a:t>6</a:t>
                      </a:r>
                      <a:endParaRPr lang="en-US" altLang="zh-CN" sz="1800" b="1" i="0" u="none" strike="noStrike" dirty="0">
                        <a:effectLst/>
                        <a:latin typeface="微软雅黑" panose="020B0503020204020204" pitchFamily="34" charset="-122"/>
                        <a:ea typeface="微软雅黑" panose="020B0503020204020204" pitchFamily="34" charset="-122"/>
                      </a:endParaRPr>
                    </a:p>
                  </a:txBody>
                  <a:tcPr marL="9525" marR="9525" marT="9525" marB="0" anchor="b"/>
                </a:tc>
              </a:tr>
              <a:tr h="677596">
                <a:tc>
                  <a:txBody>
                    <a:bodyPr/>
                    <a:lstStyle/>
                    <a:p>
                      <a:pPr algn="ctr" fontAlgn="b"/>
                      <a:r>
                        <a:rPr lang="zh-CN" altLang="en-US" sz="1800" b="1" u="none" strike="noStrike">
                          <a:effectLst/>
                          <a:latin typeface="微软雅黑" panose="020B0503020204020204" pitchFamily="34" charset="-122"/>
                          <a:ea typeface="微软雅黑" panose="020B0503020204020204" pitchFamily="34" charset="-122"/>
                        </a:rPr>
                        <a:t>电击</a:t>
                      </a:r>
                      <a:endParaRPr lang="zh-CN" altLang="en-US" sz="1800" b="1" i="0" u="none" strike="noStrike">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en-US" altLang="zh-CN" sz="1800" b="1" u="none" strike="noStrike" dirty="0">
                          <a:effectLst/>
                          <a:latin typeface="微软雅黑" panose="020B0503020204020204" pitchFamily="34" charset="-122"/>
                          <a:ea typeface="微软雅黑" panose="020B0503020204020204" pitchFamily="34" charset="-122"/>
                        </a:rPr>
                        <a:t>1</a:t>
                      </a:r>
                      <a:endParaRPr lang="en-US" altLang="zh-CN" sz="1800" b="1" i="0" u="none" strike="noStrike" dirty="0">
                        <a:effectLst/>
                        <a:latin typeface="微软雅黑" panose="020B0503020204020204" pitchFamily="34" charset="-122"/>
                        <a:ea typeface="微软雅黑" panose="020B0503020204020204" pitchFamily="34" charset="-122"/>
                      </a:endParaRPr>
                    </a:p>
                  </a:txBody>
                  <a:tcPr marL="9525" marR="9525" marT="9525" marB="0" anchor="b"/>
                </a:tc>
              </a:tr>
              <a:tr h="677596">
                <a:tc>
                  <a:txBody>
                    <a:bodyPr/>
                    <a:lstStyle/>
                    <a:p>
                      <a:pPr algn="ctr" fontAlgn="b"/>
                      <a:r>
                        <a:rPr lang="zh-CN" altLang="en-US" sz="1800" b="1" u="none" strike="noStrike" dirty="0">
                          <a:effectLst/>
                          <a:latin typeface="微软雅黑" panose="020B0503020204020204" pitchFamily="34" charset="-122"/>
                          <a:ea typeface="微软雅黑" panose="020B0503020204020204" pitchFamily="34" charset="-122"/>
                        </a:rPr>
                        <a:t>其它</a:t>
                      </a:r>
                      <a:endParaRPr lang="zh-CN" altLang="en-US" sz="1800" b="1" i="0" u="none" strike="noStrike" dirty="0">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en-US" altLang="zh-CN" sz="1800" b="1" u="none" strike="noStrike" dirty="0">
                          <a:effectLst/>
                          <a:latin typeface="微软雅黑" panose="020B0503020204020204" pitchFamily="34" charset="-122"/>
                          <a:ea typeface="微软雅黑" panose="020B0503020204020204" pitchFamily="34" charset="-122"/>
                        </a:rPr>
                        <a:t>7</a:t>
                      </a:r>
                      <a:endParaRPr lang="en-US" altLang="zh-CN" sz="1800" b="1" i="0" u="none" strike="noStrike" dirty="0">
                        <a:effectLst/>
                        <a:latin typeface="微软雅黑" panose="020B0503020204020204" pitchFamily="34" charset="-122"/>
                        <a:ea typeface="微软雅黑" panose="020B0503020204020204" pitchFamily="34" charset="-122"/>
                      </a:endParaRPr>
                    </a:p>
                  </a:txBody>
                  <a:tcPr marL="9525" marR="9525" marT="9525" marB="0" anchor="b"/>
                </a:tc>
              </a:tr>
            </a:tbl>
          </a:graphicData>
        </a:graphic>
      </p:graphicFrame>
      <p:pic>
        <p:nvPicPr>
          <p:cNvPr id="5" name="Picture 2"/>
          <p:cNvPicPr>
            <a:picLocks noChangeAspect="1" noChangeArrowheads="1"/>
          </p:cNvPicPr>
          <p:nvPr/>
        </p:nvPicPr>
        <p:blipFill>
          <a:blip r:embed="rId2"/>
          <a:srcRect/>
          <a:stretch>
            <a:fillRect/>
          </a:stretch>
        </p:blipFill>
        <p:spPr bwMode="auto">
          <a:xfrm>
            <a:off x="3000375" y="1714500"/>
            <a:ext cx="5940425" cy="4535488"/>
          </a:xfrm>
          <a:prstGeom prst="rect">
            <a:avLst/>
          </a:prstGeom>
          <a:noFill/>
          <a:ln w="9525">
            <a:solidFill>
              <a:schemeClr val="tx2">
                <a:lumMod val="40000"/>
                <a:lumOff val="60000"/>
              </a:schemeClr>
            </a:solidFill>
            <a:miter lim="800000"/>
            <a:headEnd/>
            <a:tailEnd/>
          </a:ln>
          <a:effectLst/>
          <a:extLst>
            <a:ext uri="{909E8E84-426E-40DD-AFC4-6F175D3DCCD1}"/>
            <a:ext uri="{AF507438-7753-43E0-B8FC-AC1667EBCBE1}"/>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278" name="Picture 2" descr="image28"/>
          <p:cNvGraphicFramePr>
            <a:graphicFrameLocks/>
          </p:cNvGraphicFramePr>
          <p:nvPr/>
        </p:nvGraphicFramePr>
        <p:xfrm>
          <a:off x="647700" y="1714500"/>
          <a:ext cx="3981450" cy="4643438"/>
        </p:xfrm>
        <a:graphic>
          <a:graphicData uri="http://schemas.openxmlformats.org/presentationml/2006/ole">
            <p:oleObj spid="_x0000_s182278" name="图表" r:id="rId3" imgW="5305357" imgH="4143375" progId="Excel.Sheet.8">
              <p:embed/>
            </p:oleObj>
          </a:graphicData>
        </a:graphic>
      </p:graphicFrame>
      <p:graphicFrame>
        <p:nvGraphicFramePr>
          <p:cNvPr id="182279" name="Picture 3" descr="image29"/>
          <p:cNvGraphicFramePr>
            <a:graphicFrameLocks/>
          </p:cNvGraphicFramePr>
          <p:nvPr/>
        </p:nvGraphicFramePr>
        <p:xfrm>
          <a:off x="4773613" y="1714500"/>
          <a:ext cx="4098925" cy="4643438"/>
        </p:xfrm>
        <a:graphic>
          <a:graphicData uri="http://schemas.openxmlformats.org/presentationml/2006/ole">
            <p:oleObj spid="_x0000_s182279" name="工作表" r:id="rId4" imgW="5467249" imgH="4057606" progId="Excel.Sheet.8">
              <p:embed/>
            </p:oleObj>
          </a:graphicData>
        </a:graphic>
      </p:graphicFrame>
      <p:sp>
        <p:nvSpPr>
          <p:cNvPr id="260097" name="矩形 3"/>
          <p:cNvSpPr>
            <a:spLocks noChangeArrowheads="1"/>
          </p:cNvSpPr>
          <p:nvPr/>
        </p:nvSpPr>
        <p:spPr bwMode="auto">
          <a:xfrm>
            <a:off x="1857375" y="1143000"/>
            <a:ext cx="5143500" cy="461963"/>
          </a:xfrm>
          <a:prstGeom prst="rect">
            <a:avLst/>
          </a:prstGeom>
          <a:noFill/>
          <a:ln w="9525">
            <a:noFill/>
            <a:miter lim="800000"/>
            <a:headEnd/>
            <a:tailEnd/>
          </a:ln>
        </p:spPr>
        <p:txBody>
          <a:bodyPr>
            <a:spAutoFit/>
          </a:bodyPr>
          <a:lstStyle/>
          <a:p>
            <a:pPr algn="dist"/>
            <a:r>
              <a:rPr lang="zh-CN" altLang="en-US" sz="2400" b="1">
                <a:latin typeface="微软雅黑" charset="-122"/>
                <a:ea typeface="微软雅黑" charset="-122"/>
                <a:cs typeface="Calibri" pitchFamily="34" charset="0"/>
              </a:rPr>
              <a:t>事故发生环节及人员伤亡比例</a:t>
            </a:r>
            <a:endParaRPr lang="zh-CN" altLang="en-US" sz="2400" b="1">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p:nvPr/>
        </p:nvGraphicFramePr>
        <p:xfrm>
          <a:off x="0" y="0"/>
          <a:ext cx="9144000" cy="6858000"/>
        </p:xfrm>
        <a:graphic>
          <a:graphicData uri="http://schemas.openxmlformats.org/drawingml/2006/table">
            <a:tbl>
              <a:tblPr firstRow="1" firstCol="1">
                <a:tableStyleId>{1E171933-4619-4E11-9A3F-F7608DF75F80}</a:tableStyleId>
              </a:tblPr>
              <a:tblGrid>
                <a:gridCol w="2571737"/>
                <a:gridCol w="1214446"/>
                <a:gridCol w="1957156"/>
                <a:gridCol w="1435835"/>
                <a:gridCol w="1964827"/>
              </a:tblGrid>
              <a:tr h="736895">
                <a:tc gridSpan="5">
                  <a:txBody>
                    <a:bodyPr/>
                    <a:lstStyle/>
                    <a:p>
                      <a:pPr algn="ctr" fontAlgn="b"/>
                      <a:r>
                        <a:rPr lang="zh-CN" altLang="en-US" sz="3600" u="none" strike="noStrike" dirty="0">
                          <a:effectLst/>
                          <a:latin typeface="微软雅黑" panose="020B0503020204020204" pitchFamily="34" charset="-122"/>
                          <a:ea typeface="微软雅黑" panose="020B0503020204020204" pitchFamily="34" charset="-122"/>
                        </a:rPr>
                        <a:t>不同原因原安全事故及伤亡人数</a:t>
                      </a:r>
                      <a:endParaRPr lang="zh-CN" altLang="en-US" sz="3600" b="0" i="0" u="none" strike="noStrike" dirty="0">
                        <a:effectLst/>
                        <a:latin typeface="微软雅黑" panose="020B0503020204020204" pitchFamily="34" charset="-122"/>
                        <a:ea typeface="微软雅黑" panose="020B0503020204020204" pitchFamily="34" charset="-122"/>
                      </a:endParaRPr>
                    </a:p>
                  </a:txBody>
                  <a:tcPr marL="0" marR="0" marT="0" marB="0" anchor="b"/>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776024">
                <a:tc>
                  <a:txBody>
                    <a:bodyPr/>
                    <a:lstStyle/>
                    <a:p>
                      <a:pPr algn="ctr" fontAlgn="b"/>
                      <a:r>
                        <a:rPr lang="zh-CN" altLang="en-US" sz="2400" b="1" u="none" strike="noStrike" dirty="0">
                          <a:effectLst/>
                          <a:latin typeface="微软雅黑" panose="020B0503020204020204" pitchFamily="34" charset="-122"/>
                          <a:ea typeface="微软雅黑" panose="020B0503020204020204" pitchFamily="34" charset="-122"/>
                        </a:rPr>
                        <a:t>事故原因</a:t>
                      </a:r>
                      <a:endParaRPr lang="zh-CN" altLang="en-US" sz="2400" b="1" i="0" u="none" strike="noStrike" dirty="0">
                        <a:effectLst/>
                        <a:latin typeface="微软雅黑" panose="020B0503020204020204" pitchFamily="34" charset="-122"/>
                        <a:ea typeface="微软雅黑" panose="020B0503020204020204" pitchFamily="34" charset="-122"/>
                      </a:endParaRPr>
                    </a:p>
                  </a:txBody>
                  <a:tcPr marL="0" marR="0" marT="0" marB="0" anchor="b"/>
                </a:tc>
                <a:tc>
                  <a:txBody>
                    <a:bodyPr/>
                    <a:lstStyle/>
                    <a:p>
                      <a:pPr algn="ctr" fontAlgn="b"/>
                      <a:r>
                        <a:rPr lang="zh-CN" altLang="en-US" sz="2400" b="1" u="none" strike="noStrike" dirty="0">
                          <a:effectLst/>
                          <a:latin typeface="微软雅黑" panose="020B0503020204020204" pitchFamily="34" charset="-122"/>
                          <a:ea typeface="微软雅黑" panose="020B0503020204020204" pitchFamily="34" charset="-122"/>
                        </a:rPr>
                        <a:t>事故数</a:t>
                      </a:r>
                      <a:endParaRPr lang="zh-CN" altLang="en-US" sz="2400" b="1" i="0" u="none" strike="noStrike" dirty="0">
                        <a:effectLst/>
                        <a:latin typeface="微软雅黑" panose="020B0503020204020204" pitchFamily="34" charset="-122"/>
                        <a:ea typeface="微软雅黑" panose="020B0503020204020204" pitchFamily="34" charset="-122"/>
                      </a:endParaRPr>
                    </a:p>
                  </a:txBody>
                  <a:tcPr marL="0" marR="0" marT="0" marB="0" anchor="b"/>
                </a:tc>
                <a:tc>
                  <a:txBody>
                    <a:bodyPr/>
                    <a:lstStyle/>
                    <a:p>
                      <a:pPr algn="ctr" fontAlgn="b"/>
                      <a:r>
                        <a:rPr lang="zh-CN" altLang="en-US" sz="2400" b="1" i="0" u="none" strike="noStrike" dirty="0" smtClean="0">
                          <a:effectLst/>
                          <a:latin typeface="微软雅黑" panose="020B0503020204020204" pitchFamily="34" charset="-122"/>
                          <a:ea typeface="微软雅黑" panose="020B0503020204020204" pitchFamily="34" charset="-122"/>
                        </a:rPr>
                        <a:t>百分比（</a:t>
                      </a:r>
                      <a:r>
                        <a:rPr lang="en-US" altLang="zh-CN" sz="2400" b="1" u="none" strike="noStrike" dirty="0" smtClean="0">
                          <a:effectLst/>
                          <a:latin typeface="微软雅黑" panose="020B0503020204020204" pitchFamily="34" charset="-122"/>
                          <a:ea typeface="微软雅黑" panose="020B0503020204020204" pitchFamily="34" charset="-122"/>
                        </a:rPr>
                        <a:t>%</a:t>
                      </a:r>
                      <a:r>
                        <a:rPr lang="zh-CN" altLang="en-US" sz="2400" b="1" u="none" strike="noStrike" dirty="0" smtClean="0">
                          <a:effectLst/>
                          <a:latin typeface="微软雅黑" panose="020B0503020204020204" pitchFamily="34" charset="-122"/>
                          <a:ea typeface="微软雅黑" panose="020B0503020204020204" pitchFamily="34" charset="-122"/>
                        </a:rPr>
                        <a:t>）</a:t>
                      </a:r>
                      <a:endParaRPr lang="zh-CN" altLang="en-US" sz="2400" b="1" i="0" u="none" strike="noStrike" dirty="0">
                        <a:effectLst/>
                        <a:latin typeface="微软雅黑" panose="020B0503020204020204" pitchFamily="34" charset="-122"/>
                        <a:ea typeface="微软雅黑" panose="020B0503020204020204" pitchFamily="34" charset="-122"/>
                      </a:endParaRPr>
                    </a:p>
                  </a:txBody>
                  <a:tcPr marL="0" marR="0" marT="0" marB="0" anchor="b"/>
                </a:tc>
                <a:tc>
                  <a:txBody>
                    <a:bodyPr/>
                    <a:lstStyle/>
                    <a:p>
                      <a:pPr algn="ctr" fontAlgn="b"/>
                      <a:r>
                        <a:rPr lang="zh-CN" altLang="en-US" sz="2400" b="1" u="none" strike="noStrike" dirty="0">
                          <a:effectLst/>
                          <a:latin typeface="微软雅黑" panose="020B0503020204020204" pitchFamily="34" charset="-122"/>
                          <a:ea typeface="微软雅黑" panose="020B0503020204020204" pitchFamily="34" charset="-122"/>
                        </a:rPr>
                        <a:t>死亡人数</a:t>
                      </a:r>
                      <a:endParaRPr lang="zh-CN" altLang="en-US" sz="2400" b="1" i="0" u="none" strike="noStrike" dirty="0">
                        <a:effectLst/>
                        <a:latin typeface="微软雅黑" panose="020B0503020204020204" pitchFamily="34" charset="-122"/>
                        <a:ea typeface="微软雅黑" panose="020B0503020204020204" pitchFamily="34" charset="-122"/>
                      </a:endParaRPr>
                    </a:p>
                  </a:txBody>
                  <a:tcPr marL="0" marR="0" marT="0" marB="0" anchor="b"/>
                </a:tc>
                <a:tc>
                  <a:txBody>
                    <a:bodyPr/>
                    <a:lstStyle/>
                    <a:p>
                      <a:pPr algn="ctr" fontAlgn="b"/>
                      <a:r>
                        <a:rPr lang="zh-CN" altLang="en-US" sz="2400" b="1" u="none" strike="noStrike" dirty="0">
                          <a:effectLst/>
                          <a:latin typeface="微软雅黑" panose="020B0503020204020204" pitchFamily="34" charset="-122"/>
                          <a:ea typeface="微软雅黑" panose="020B0503020204020204" pitchFamily="34" charset="-122"/>
                        </a:rPr>
                        <a:t>受伤或中毒人数</a:t>
                      </a:r>
                      <a:endParaRPr lang="zh-CN" altLang="en-US" sz="2400" b="1" i="0" u="none" strike="noStrike" dirty="0">
                        <a:effectLst/>
                        <a:latin typeface="微软雅黑" panose="020B0503020204020204" pitchFamily="34" charset="-122"/>
                        <a:ea typeface="微软雅黑" panose="020B0503020204020204" pitchFamily="34" charset="-122"/>
                      </a:endParaRPr>
                    </a:p>
                  </a:txBody>
                  <a:tcPr marL="0" marR="0" marT="0" marB="0" anchor="b"/>
                </a:tc>
              </a:tr>
              <a:tr h="1537608">
                <a:tc>
                  <a:txBody>
                    <a:bodyPr/>
                    <a:lstStyle/>
                    <a:p>
                      <a:pPr algn="ctr" fontAlgn="b"/>
                      <a:r>
                        <a:rPr lang="zh-CN" altLang="en-US" sz="2400" u="none" strike="noStrike" dirty="0">
                          <a:effectLst/>
                          <a:latin typeface="微软雅黑" panose="020B0503020204020204" pitchFamily="34" charset="-122"/>
                          <a:ea typeface="微软雅黑" panose="020B0503020204020204" pitchFamily="34" charset="-122"/>
                        </a:rPr>
                        <a:t>违反</a:t>
                      </a:r>
                      <a:r>
                        <a:rPr lang="zh-CN" altLang="en-US" sz="2400" u="none" strike="noStrike" dirty="0" smtClean="0">
                          <a:effectLst/>
                          <a:latin typeface="微软雅黑" panose="020B0503020204020204" pitchFamily="34" charset="-122"/>
                          <a:ea typeface="微软雅黑" panose="020B0503020204020204" pitchFamily="34" charset="-122"/>
                        </a:rPr>
                        <a:t>操作规程</a:t>
                      </a:r>
                      <a:endParaRPr lang="zh-CN" altLang="en-US" sz="2400" u="none" strike="noStrike" dirty="0">
                        <a:effectLst/>
                        <a:latin typeface="微软雅黑" panose="020B0503020204020204" pitchFamily="34" charset="-122"/>
                        <a:ea typeface="微软雅黑" panose="020B0503020204020204" pitchFamily="34" charset="-122"/>
                      </a:endParaRPr>
                    </a:p>
                    <a:p>
                      <a:pPr algn="ctr" fontAlgn="b"/>
                      <a:r>
                        <a:rPr lang="zh-CN" altLang="en-US" sz="2400" u="none" strike="noStrike" dirty="0">
                          <a:effectLst/>
                          <a:latin typeface="微软雅黑" panose="020B0503020204020204" pitchFamily="34" charset="-122"/>
                          <a:ea typeface="微软雅黑" panose="020B0503020204020204" pitchFamily="34" charset="-122"/>
                        </a:rPr>
                        <a:t>操作不当</a:t>
                      </a:r>
                    </a:p>
                    <a:p>
                      <a:pPr algn="ctr" fontAlgn="b"/>
                      <a:r>
                        <a:rPr lang="zh-CN" altLang="en-US" sz="2400" u="none" strike="noStrike" dirty="0">
                          <a:effectLst/>
                          <a:latin typeface="微软雅黑" panose="020B0503020204020204" pitchFamily="34" charset="-122"/>
                          <a:ea typeface="微软雅黑" panose="020B0503020204020204" pitchFamily="34" charset="-122"/>
                        </a:rPr>
                        <a:t>操作不慎或使用不当</a:t>
                      </a:r>
                      <a:endParaRPr lang="zh-CN" altLang="en-US"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27</a:t>
                      </a:r>
                    </a:p>
                    <a:p>
                      <a:pPr algn="ctr" fontAlgn="b"/>
                      <a:r>
                        <a:rPr lang="en-US" altLang="zh-CN" sz="2400" u="none" strike="noStrike" dirty="0">
                          <a:effectLst/>
                          <a:latin typeface="微软雅黑" panose="020B0503020204020204" pitchFamily="34" charset="-122"/>
                          <a:ea typeface="微软雅黑" panose="020B0503020204020204" pitchFamily="34" charset="-122"/>
                        </a:rPr>
                        <a:t>12</a:t>
                      </a:r>
                    </a:p>
                    <a:p>
                      <a:pPr algn="ctr" fontAlgn="b"/>
                      <a:r>
                        <a:rPr lang="en-US" altLang="zh-CN" sz="2400" u="none" strike="noStrike" dirty="0">
                          <a:effectLst/>
                          <a:latin typeface="微软雅黑" panose="020B0503020204020204" pitchFamily="34" charset="-122"/>
                          <a:ea typeface="微软雅黑" panose="020B0503020204020204" pitchFamily="34" charset="-122"/>
                        </a:rPr>
                        <a:t>11</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smtClean="0">
                          <a:effectLst/>
                          <a:latin typeface="微软雅黑" panose="020B0503020204020204" pitchFamily="34" charset="-122"/>
                          <a:ea typeface="微软雅黑" panose="020B0503020204020204" pitchFamily="34" charset="-122"/>
                        </a:rPr>
                        <a:t>50</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1</a:t>
                      </a:r>
                    </a:p>
                    <a:p>
                      <a:pPr algn="ctr" fontAlgn="b"/>
                      <a:r>
                        <a:rPr lang="en-US" altLang="zh-CN" sz="2400" u="none" strike="noStrike" dirty="0">
                          <a:effectLst/>
                          <a:latin typeface="微软雅黑" panose="020B0503020204020204" pitchFamily="34" charset="-122"/>
                          <a:ea typeface="微软雅黑" panose="020B0503020204020204" pitchFamily="34" charset="-122"/>
                        </a:rPr>
                        <a:t>3</a:t>
                      </a:r>
                    </a:p>
                    <a:p>
                      <a:pPr algn="ctr" fontAlgn="b"/>
                      <a:r>
                        <a:rPr lang="en-US" altLang="zh-CN" sz="2400" u="none" strike="noStrike" dirty="0">
                          <a:effectLst/>
                          <a:latin typeface="微软雅黑" panose="020B0503020204020204" pitchFamily="34" charset="-122"/>
                          <a:ea typeface="微软雅黑" panose="020B0503020204020204" pitchFamily="34" charset="-122"/>
                        </a:rPr>
                        <a:t>1</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242</a:t>
                      </a:r>
                    </a:p>
                    <a:p>
                      <a:pPr algn="ctr" fontAlgn="b"/>
                      <a:r>
                        <a:rPr lang="en-US" altLang="zh-CN" sz="2400" u="none" strike="noStrike" dirty="0">
                          <a:effectLst/>
                          <a:latin typeface="微软雅黑" panose="020B0503020204020204" pitchFamily="34" charset="-122"/>
                          <a:ea typeface="微软雅黑" panose="020B0503020204020204" pitchFamily="34" charset="-122"/>
                        </a:rPr>
                        <a:t>271</a:t>
                      </a:r>
                    </a:p>
                    <a:p>
                      <a:pPr algn="ctr" fontAlgn="b"/>
                      <a:r>
                        <a:rPr lang="en-US" altLang="zh-CN" sz="2400" u="none" strike="noStrike" dirty="0">
                          <a:effectLst/>
                          <a:latin typeface="微软雅黑" panose="020B0503020204020204" pitchFamily="34" charset="-122"/>
                          <a:ea typeface="微软雅黑" panose="020B0503020204020204" pitchFamily="34" charset="-122"/>
                        </a:rPr>
                        <a:t>9</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r>
              <a:tr h="776024">
                <a:tc>
                  <a:txBody>
                    <a:bodyPr/>
                    <a:lstStyle/>
                    <a:p>
                      <a:pPr algn="ctr" fontAlgn="b"/>
                      <a:r>
                        <a:rPr lang="zh-CN" altLang="en-US" sz="2400" u="none" strike="noStrike" dirty="0">
                          <a:effectLst/>
                          <a:latin typeface="微软雅黑" panose="020B0503020204020204" pitchFamily="34" charset="-122"/>
                          <a:ea typeface="微软雅黑" panose="020B0503020204020204" pitchFamily="34" charset="-122"/>
                        </a:rPr>
                        <a:t>设备老化、故障或缺陷</a:t>
                      </a:r>
                      <a:endParaRPr lang="zh-CN" altLang="en-US"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15</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2400" u="none" strike="noStrike" dirty="0" smtClean="0">
                          <a:effectLst/>
                          <a:latin typeface="微软雅黑" panose="020B0503020204020204" pitchFamily="34" charset="-122"/>
                          <a:ea typeface="微软雅黑" panose="020B0503020204020204" pitchFamily="34" charset="-122"/>
                        </a:rPr>
                        <a:t>15</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1</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23</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r>
              <a:tr h="505242">
                <a:tc>
                  <a:txBody>
                    <a:bodyPr/>
                    <a:lstStyle/>
                    <a:p>
                      <a:pPr algn="ctr" fontAlgn="b"/>
                      <a:r>
                        <a:rPr lang="zh-CN" altLang="en-US" sz="2400" u="none" strike="noStrike" dirty="0">
                          <a:effectLst/>
                          <a:latin typeface="微软雅黑" panose="020B0503020204020204" pitchFamily="34" charset="-122"/>
                          <a:ea typeface="微软雅黑" panose="020B0503020204020204" pitchFamily="34" charset="-122"/>
                        </a:rPr>
                        <a:t>线路老化或短路</a:t>
                      </a:r>
                      <a:endParaRPr lang="zh-CN" altLang="en-US"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14</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2400" u="none" strike="noStrike" dirty="0" smtClean="0">
                          <a:effectLst/>
                          <a:latin typeface="微软雅黑" panose="020B0503020204020204" pitchFamily="34" charset="-122"/>
                          <a:ea typeface="微软雅黑" panose="020B0503020204020204" pitchFamily="34" charset="-122"/>
                        </a:rPr>
                        <a:t>14</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0</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18</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r>
              <a:tr h="505242">
                <a:tc>
                  <a:txBody>
                    <a:bodyPr/>
                    <a:lstStyle/>
                    <a:p>
                      <a:pPr algn="ctr" fontAlgn="b"/>
                      <a:r>
                        <a:rPr lang="zh-CN" altLang="en-US" sz="2400" u="none" strike="noStrike" dirty="0">
                          <a:effectLst/>
                          <a:latin typeface="微软雅黑" panose="020B0503020204020204" pitchFamily="34" charset="-122"/>
                          <a:ea typeface="微软雅黑" panose="020B0503020204020204" pitchFamily="34" charset="-122"/>
                        </a:rPr>
                        <a:t>试剂存储不规范</a:t>
                      </a:r>
                      <a:endParaRPr lang="zh-CN" altLang="en-US"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6</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2400" u="none" strike="noStrike" dirty="0" smtClean="0">
                          <a:effectLst/>
                          <a:latin typeface="微软雅黑" panose="020B0503020204020204" pitchFamily="34" charset="-122"/>
                          <a:ea typeface="微软雅黑" panose="020B0503020204020204" pitchFamily="34" charset="-122"/>
                        </a:rPr>
                        <a:t>6</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1</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4</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r>
              <a:tr h="505242">
                <a:tc>
                  <a:txBody>
                    <a:bodyPr/>
                    <a:lstStyle/>
                    <a:p>
                      <a:pPr algn="ctr" fontAlgn="b"/>
                      <a:r>
                        <a:rPr lang="zh-CN" altLang="en-US" sz="2400" u="none" strike="noStrike" dirty="0">
                          <a:effectLst/>
                          <a:latin typeface="微软雅黑" panose="020B0503020204020204" pitchFamily="34" charset="-122"/>
                          <a:ea typeface="微软雅黑" panose="020B0503020204020204" pitchFamily="34" charset="-122"/>
                        </a:rPr>
                        <a:t>其它原因</a:t>
                      </a:r>
                      <a:endParaRPr lang="zh-CN" altLang="en-US"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6</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2400" u="none" strike="noStrike" dirty="0" smtClean="0">
                          <a:effectLst/>
                          <a:latin typeface="微软雅黑" panose="020B0503020204020204" pitchFamily="34" charset="-122"/>
                          <a:ea typeface="微软雅黑" panose="020B0503020204020204" pitchFamily="34" charset="-122"/>
                        </a:rPr>
                        <a:t>6</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1</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13</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r>
              <a:tr h="505242">
                <a:tc>
                  <a:txBody>
                    <a:bodyPr/>
                    <a:lstStyle/>
                    <a:p>
                      <a:pPr algn="ctr" fontAlgn="b"/>
                      <a:r>
                        <a:rPr lang="zh-CN" altLang="en-US" sz="2400" u="none" strike="noStrike" dirty="0">
                          <a:effectLst/>
                          <a:latin typeface="微软雅黑" panose="020B0503020204020204" pitchFamily="34" charset="-122"/>
                          <a:ea typeface="微软雅黑" panose="020B0503020204020204" pitchFamily="34" charset="-122"/>
                        </a:rPr>
                        <a:t>反应失控</a:t>
                      </a:r>
                      <a:endParaRPr lang="zh-CN" altLang="en-US"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4</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2400" u="none" strike="noStrike" dirty="0" smtClean="0">
                          <a:effectLst/>
                          <a:latin typeface="微软雅黑" panose="020B0503020204020204" pitchFamily="34" charset="-122"/>
                          <a:ea typeface="微软雅黑" panose="020B0503020204020204" pitchFamily="34" charset="-122"/>
                        </a:rPr>
                        <a:t>4</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altLang="zh-CN" sz="2400" u="none" strike="noStrike">
                          <a:effectLst/>
                          <a:latin typeface="微软雅黑" panose="020B0503020204020204" pitchFamily="34" charset="-122"/>
                          <a:ea typeface="微软雅黑" panose="020B0503020204020204" pitchFamily="34" charset="-122"/>
                        </a:rPr>
                        <a:t>0</a:t>
                      </a:r>
                      <a:endParaRPr lang="en-US" altLang="zh-CN" sz="2400" b="0" i="0" u="none" strike="noStrike">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7</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r>
              <a:tr h="505242">
                <a:tc>
                  <a:txBody>
                    <a:bodyPr/>
                    <a:lstStyle/>
                    <a:p>
                      <a:pPr algn="ctr" fontAlgn="b"/>
                      <a:r>
                        <a:rPr lang="zh-CN" altLang="en-US" sz="2400" u="none" strike="noStrike" dirty="0">
                          <a:effectLst/>
                          <a:latin typeface="微软雅黑" panose="020B0503020204020204" pitchFamily="34" charset="-122"/>
                          <a:ea typeface="微软雅黑" panose="020B0503020204020204" pitchFamily="34" charset="-122"/>
                        </a:rPr>
                        <a:t>实验设备不健全</a:t>
                      </a:r>
                      <a:endParaRPr lang="zh-CN" altLang="en-US"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3</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2400" u="none" strike="noStrike" dirty="0" smtClean="0">
                          <a:effectLst/>
                          <a:latin typeface="微软雅黑" panose="020B0503020204020204" pitchFamily="34" charset="-122"/>
                          <a:ea typeface="微软雅黑" panose="020B0503020204020204" pitchFamily="34" charset="-122"/>
                        </a:rPr>
                        <a:t>3</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altLang="zh-CN" sz="2400" u="none" strike="noStrike">
                          <a:effectLst/>
                          <a:latin typeface="微软雅黑" panose="020B0503020204020204" pitchFamily="34" charset="-122"/>
                          <a:ea typeface="微软雅黑" panose="020B0503020204020204" pitchFamily="34" charset="-122"/>
                        </a:rPr>
                        <a:t>0</a:t>
                      </a:r>
                      <a:endParaRPr lang="en-US" altLang="zh-CN" sz="2400" b="0" i="0" u="none" strike="noStrike">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5</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r>
              <a:tr h="505242">
                <a:tc>
                  <a:txBody>
                    <a:bodyPr/>
                    <a:lstStyle/>
                    <a:p>
                      <a:pPr algn="ctr" fontAlgn="b"/>
                      <a:r>
                        <a:rPr lang="zh-CN" altLang="en-US" sz="2400" u="none" strike="noStrike" dirty="0">
                          <a:effectLst/>
                          <a:latin typeface="微软雅黑" panose="020B0503020204020204" pitchFamily="34" charset="-122"/>
                          <a:ea typeface="微软雅黑" panose="020B0503020204020204" pitchFamily="34" charset="-122"/>
                        </a:rPr>
                        <a:t>废弃物处置不当</a:t>
                      </a:r>
                      <a:endParaRPr lang="zh-CN" altLang="en-US"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2</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2400" u="none" strike="noStrike" dirty="0" smtClean="0">
                          <a:effectLst/>
                          <a:latin typeface="微软雅黑" panose="020B0503020204020204" pitchFamily="34" charset="-122"/>
                          <a:ea typeface="微软雅黑" panose="020B0503020204020204" pitchFamily="34" charset="-122"/>
                        </a:rPr>
                        <a:t>2</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0</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b"/>
                      <a:r>
                        <a:rPr lang="en-US" altLang="zh-CN" sz="2400" u="none" strike="noStrike" dirty="0">
                          <a:effectLst/>
                          <a:latin typeface="微软雅黑" panose="020B0503020204020204" pitchFamily="34" charset="-122"/>
                          <a:ea typeface="微软雅黑" panose="020B0503020204020204" pitchFamily="34" charset="-122"/>
                        </a:rPr>
                        <a:t>1</a:t>
                      </a:r>
                      <a:endParaRPr lang="en-US" altLang="zh-CN" sz="2400" b="0" i="0" u="none" strike="noStrike" dirty="0">
                        <a:effectLst/>
                        <a:latin typeface="微软雅黑" panose="020B0503020204020204" pitchFamily="34" charset="-122"/>
                        <a:ea typeface="微软雅黑" panose="020B0503020204020204" pitchFamily="34" charset="-122"/>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ext Box 2"/>
          <p:cNvSpPr txBox="1">
            <a:spLocks noChangeArrowheads="1"/>
          </p:cNvSpPr>
          <p:nvPr/>
        </p:nvSpPr>
        <p:spPr bwMode="auto">
          <a:xfrm>
            <a:off x="2503488" y="1000125"/>
            <a:ext cx="3854450" cy="641350"/>
          </a:xfrm>
          <a:prstGeom prst="rect">
            <a:avLst/>
          </a:prstGeom>
          <a:noFill/>
          <a:ln w="9525">
            <a:noFill/>
            <a:miter lim="800000"/>
            <a:headEnd/>
            <a:tailEnd/>
          </a:ln>
        </p:spPr>
        <p:txBody>
          <a:bodyPr wrap="none">
            <a:spAutoFit/>
          </a:bodyPr>
          <a:lstStyle/>
          <a:p>
            <a:r>
              <a:rPr kumimoji="1" lang="zh-CN" altLang="en-US" sz="3600" b="1">
                <a:solidFill>
                  <a:srgbClr val="FF0000"/>
                </a:solidFill>
                <a:latin typeface="微软雅黑" charset="-122"/>
                <a:ea typeface="微软雅黑" charset="-122"/>
              </a:rPr>
              <a:t>事故原因分类分析</a:t>
            </a:r>
          </a:p>
        </p:txBody>
      </p:sp>
      <p:sp>
        <p:nvSpPr>
          <p:cNvPr id="5123" name="Text Box 3"/>
          <p:cNvSpPr txBox="1">
            <a:spLocks noChangeArrowheads="1"/>
          </p:cNvSpPr>
          <p:nvPr/>
        </p:nvSpPr>
        <p:spPr bwMode="auto">
          <a:xfrm>
            <a:off x="468313" y="1773238"/>
            <a:ext cx="1074737" cy="1236662"/>
          </a:xfrm>
          <a:prstGeom prst="rect">
            <a:avLst/>
          </a:prstGeom>
          <a:extLst>
            <a:ext uri="{91240B29-F687-4F45-9708-019B960494DF}"/>
          </a:extLst>
        </p:spPr>
        <p:style>
          <a:lnRef idx="3">
            <a:schemeClr val="lt1"/>
          </a:lnRef>
          <a:fillRef idx="1">
            <a:schemeClr val="accent1"/>
          </a:fillRef>
          <a:effectRef idx="1">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lnSpc>
                <a:spcPct val="155000"/>
              </a:lnSpc>
              <a:defRPr/>
            </a:pPr>
            <a:r>
              <a:rPr kumimoji="1" lang="zh-CN" altLang="en-US" sz="2400" b="1" dirty="0">
                <a:solidFill>
                  <a:srgbClr val="FF0000"/>
                </a:solidFill>
                <a:latin typeface="微软雅黑" panose="020B0503020204020204" pitchFamily="34" charset="-122"/>
                <a:ea typeface="微软雅黑" panose="020B0503020204020204" pitchFamily="34" charset="-122"/>
              </a:rPr>
              <a:t>天灾 </a:t>
            </a:r>
            <a:r>
              <a:rPr kumimoji="1" lang="zh-CN" altLang="en-US" sz="2400" b="1" dirty="0">
                <a:solidFill>
                  <a:schemeClr val="bg1"/>
                </a:solidFill>
                <a:latin typeface="微软雅黑" panose="020B0503020204020204" pitchFamily="34" charset="-122"/>
                <a:ea typeface="微软雅黑" panose="020B0503020204020204" pitchFamily="34" charset="-122"/>
              </a:rPr>
              <a:t>  </a:t>
            </a:r>
          </a:p>
          <a:p>
            <a:pPr algn="ctr" defTabSz="913765" eaLnBrk="1" hangingPunct="1">
              <a:lnSpc>
                <a:spcPct val="155000"/>
              </a:lnSpc>
              <a:defRPr/>
            </a:pPr>
            <a:r>
              <a:rPr kumimoji="1" lang="zh-CN" altLang="en-US" sz="2400" b="1" dirty="0">
                <a:solidFill>
                  <a:schemeClr val="bg1"/>
                </a:solidFill>
                <a:latin typeface="微软雅黑" panose="020B0503020204020204" pitchFamily="34" charset="-122"/>
                <a:ea typeface="微软雅黑" panose="020B0503020204020204" pitchFamily="34" charset="-122"/>
              </a:rPr>
              <a:t>占</a:t>
            </a:r>
            <a:r>
              <a:rPr kumimoji="1" lang="en-US" altLang="zh-CN" sz="2400" b="1" dirty="0">
                <a:solidFill>
                  <a:schemeClr val="bg1"/>
                </a:solidFill>
                <a:latin typeface="微软雅黑" panose="020B0503020204020204" pitchFamily="34" charset="-122"/>
                <a:ea typeface="微软雅黑" panose="020B0503020204020204" pitchFamily="34" charset="-122"/>
              </a:rPr>
              <a:t>2</a:t>
            </a:r>
            <a:r>
              <a:rPr kumimoji="1" lang="zh-CN" altLang="en-US" sz="2400" b="1" dirty="0">
                <a:solidFill>
                  <a:schemeClr val="bg1"/>
                </a:solidFill>
                <a:latin typeface="微软雅黑" panose="020B0503020204020204" pitchFamily="34" charset="-122"/>
                <a:ea typeface="微软雅黑" panose="020B0503020204020204" pitchFamily="34" charset="-122"/>
              </a:rPr>
              <a:t>％</a:t>
            </a:r>
          </a:p>
        </p:txBody>
      </p:sp>
      <p:sp>
        <p:nvSpPr>
          <p:cNvPr id="5124" name="Text Box 4"/>
          <p:cNvSpPr txBox="1">
            <a:spLocks noChangeArrowheads="1"/>
          </p:cNvSpPr>
          <p:nvPr/>
        </p:nvSpPr>
        <p:spPr bwMode="auto">
          <a:xfrm>
            <a:off x="425450" y="3789363"/>
            <a:ext cx="1409700" cy="1152525"/>
          </a:xfrm>
          <a:prstGeom prst="rect">
            <a:avLst/>
          </a:prstGeom>
          <a:extLst>
            <a:ext uri="{91240B29-F687-4F45-9708-019B960494DF}"/>
          </a:extLst>
        </p:spPr>
        <p:style>
          <a:lnRef idx="3">
            <a:schemeClr val="lt1"/>
          </a:lnRef>
          <a:fillRef idx="1">
            <a:schemeClr val="accent1"/>
          </a:fillRef>
          <a:effectRef idx="1">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lnSpc>
                <a:spcPct val="145000"/>
              </a:lnSpc>
              <a:defRPr/>
            </a:pPr>
            <a:r>
              <a:rPr kumimoji="1" lang="zh-CN" altLang="en-US" sz="2400" b="1" dirty="0">
                <a:solidFill>
                  <a:srgbClr val="FF3300"/>
                </a:solidFill>
                <a:latin typeface="微软雅黑" panose="020B0503020204020204" pitchFamily="34" charset="-122"/>
                <a:ea typeface="微软雅黑" panose="020B0503020204020204" pitchFamily="34" charset="-122"/>
              </a:rPr>
              <a:t>人为因素</a:t>
            </a:r>
          </a:p>
          <a:p>
            <a:pPr defTabSz="913765" eaLnBrk="1" hangingPunct="1">
              <a:lnSpc>
                <a:spcPct val="145000"/>
              </a:lnSpc>
              <a:defRPr/>
            </a:pPr>
            <a:r>
              <a:rPr kumimoji="1" lang="zh-CN" altLang="en-US" sz="2400" b="1" dirty="0">
                <a:solidFill>
                  <a:schemeClr val="bg1"/>
                </a:solidFill>
                <a:latin typeface="微软雅黑" panose="020B0503020204020204" pitchFamily="34" charset="-122"/>
                <a:ea typeface="微软雅黑" panose="020B0503020204020204" pitchFamily="34" charset="-122"/>
              </a:rPr>
              <a:t>  占</a:t>
            </a:r>
            <a:r>
              <a:rPr kumimoji="1" lang="en-US" altLang="zh-CN" sz="2400" b="1" dirty="0">
                <a:solidFill>
                  <a:schemeClr val="bg1"/>
                </a:solidFill>
                <a:latin typeface="微软雅黑" panose="020B0503020204020204" pitchFamily="34" charset="-122"/>
                <a:ea typeface="微软雅黑" panose="020B0503020204020204" pitchFamily="34" charset="-122"/>
              </a:rPr>
              <a:t>98%</a:t>
            </a:r>
          </a:p>
        </p:txBody>
      </p:sp>
      <p:sp>
        <p:nvSpPr>
          <p:cNvPr id="262148" name="Text Box 5"/>
          <p:cNvSpPr txBox="1">
            <a:spLocks noChangeArrowheads="1"/>
          </p:cNvSpPr>
          <p:nvPr/>
        </p:nvSpPr>
        <p:spPr bwMode="auto">
          <a:xfrm>
            <a:off x="2195513" y="3116263"/>
            <a:ext cx="1716087" cy="457200"/>
          </a:xfrm>
          <a:prstGeom prst="rect">
            <a:avLst/>
          </a:prstGeom>
          <a:noFill/>
          <a:ln w="9525">
            <a:noFill/>
            <a:miter lim="800000"/>
            <a:headEnd/>
            <a:tailEnd/>
          </a:ln>
        </p:spPr>
        <p:txBody>
          <a:bodyPr wrap="none">
            <a:spAutoFit/>
          </a:bodyPr>
          <a:lstStyle/>
          <a:p>
            <a:r>
              <a:rPr kumimoji="1" lang="zh-CN" altLang="en-US" sz="2400" b="1">
                <a:solidFill>
                  <a:srgbClr val="0000FF"/>
                </a:solidFill>
                <a:latin typeface="微软雅黑" charset="-122"/>
                <a:ea typeface="微软雅黑" charset="-122"/>
              </a:rPr>
              <a:t>不安全行为</a:t>
            </a:r>
          </a:p>
        </p:txBody>
      </p:sp>
      <p:sp>
        <p:nvSpPr>
          <p:cNvPr id="262149" name="Text Box 6"/>
          <p:cNvSpPr txBox="1">
            <a:spLocks noChangeArrowheads="1"/>
          </p:cNvSpPr>
          <p:nvPr/>
        </p:nvSpPr>
        <p:spPr bwMode="auto">
          <a:xfrm>
            <a:off x="2124075" y="5203825"/>
            <a:ext cx="1716088" cy="457200"/>
          </a:xfrm>
          <a:prstGeom prst="rect">
            <a:avLst/>
          </a:prstGeom>
          <a:noFill/>
          <a:ln w="9525">
            <a:noFill/>
            <a:miter lim="800000"/>
            <a:headEnd/>
            <a:tailEnd/>
          </a:ln>
        </p:spPr>
        <p:txBody>
          <a:bodyPr wrap="none">
            <a:spAutoFit/>
          </a:bodyPr>
          <a:lstStyle/>
          <a:p>
            <a:r>
              <a:rPr kumimoji="1" lang="zh-CN" altLang="en-US" sz="2400" b="1">
                <a:latin typeface="微软雅黑" charset="-122"/>
                <a:ea typeface="微软雅黑" charset="-122"/>
              </a:rPr>
              <a:t>不安全环境</a:t>
            </a:r>
          </a:p>
        </p:txBody>
      </p:sp>
      <p:sp>
        <p:nvSpPr>
          <p:cNvPr id="5127" name="AutoShape 7"/>
          <p:cNvSpPr/>
          <p:nvPr/>
        </p:nvSpPr>
        <p:spPr bwMode="auto">
          <a:xfrm>
            <a:off x="1890713" y="3382963"/>
            <a:ext cx="304800" cy="2133600"/>
          </a:xfrm>
          <a:prstGeom prst="leftBrace">
            <a:avLst>
              <a:gd name="adj1" fmla="val 58333"/>
              <a:gd name="adj2" fmla="val 50000"/>
            </a:avLst>
          </a:prstGeom>
          <a:extLst>
            <a:ext uri="{909E8E84-426E-40DD-AFC4-6F175D3DCCD1}"/>
          </a:extLst>
        </p:spPr>
        <p:style>
          <a:lnRef idx="3">
            <a:schemeClr val="accent1"/>
          </a:lnRef>
          <a:fillRef idx="0">
            <a:schemeClr val="accent1"/>
          </a:fillRef>
          <a:effectRef idx="2">
            <a:schemeClr val="accent1"/>
          </a:effectRef>
          <a:fontRef idx="minor">
            <a:schemeClr val="tx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endParaRPr lang="zh-CN" altLang="en-US"/>
          </a:p>
        </p:txBody>
      </p:sp>
      <p:sp>
        <p:nvSpPr>
          <p:cNvPr id="262151" name="Text Box 8"/>
          <p:cNvSpPr txBox="1">
            <a:spLocks noChangeArrowheads="1"/>
          </p:cNvSpPr>
          <p:nvPr/>
        </p:nvSpPr>
        <p:spPr bwMode="auto">
          <a:xfrm>
            <a:off x="5195888" y="1787525"/>
            <a:ext cx="3519487" cy="1570038"/>
          </a:xfrm>
          <a:prstGeom prst="rect">
            <a:avLst/>
          </a:prstGeom>
          <a:noFill/>
          <a:ln w="9525">
            <a:noFill/>
            <a:miter lim="800000"/>
            <a:headEnd/>
            <a:tailEnd/>
          </a:ln>
        </p:spPr>
        <p:txBody>
          <a:bodyPr>
            <a:spAutoFit/>
          </a:bodyPr>
          <a:lstStyle/>
          <a:p>
            <a:pPr indent="714375" algn="just"/>
            <a:r>
              <a:rPr kumimoji="1" lang="zh-CN" altLang="en-US" sz="2400">
                <a:latin typeface="微软雅黑" charset="-122"/>
                <a:ea typeface="微软雅黑" charset="-122"/>
              </a:rPr>
              <a:t>凡不知、不顾、不理、不能、粗心、迟钝、 疲劳、失检、情绪，各种内在外在的行为 。</a:t>
            </a:r>
          </a:p>
        </p:txBody>
      </p:sp>
      <p:sp>
        <p:nvSpPr>
          <p:cNvPr id="262152" name="AutoShape 9"/>
          <p:cNvSpPr>
            <a:spLocks noChangeArrowheads="1"/>
          </p:cNvSpPr>
          <p:nvPr/>
        </p:nvSpPr>
        <p:spPr bwMode="auto">
          <a:xfrm>
            <a:off x="4953000" y="1785938"/>
            <a:ext cx="3905250" cy="1643062"/>
          </a:xfrm>
          <a:prstGeom prst="wedgeRoundRectCallout">
            <a:avLst>
              <a:gd name="adj1" fmla="val -77574"/>
              <a:gd name="adj2" fmla="val 45815"/>
              <a:gd name="adj3" fmla="val 16667"/>
            </a:avLst>
          </a:prstGeom>
          <a:noFill/>
          <a:ln w="38100">
            <a:solidFill>
              <a:srgbClr val="0070C0"/>
            </a:solidFill>
            <a:miter lim="800000"/>
            <a:headEnd/>
            <a:tailEnd/>
          </a:ln>
        </p:spPr>
        <p:txBody>
          <a:bodyPr/>
          <a:lstStyle/>
          <a:p>
            <a:pPr algn="ctr"/>
            <a:endParaRPr kumimoji="1" lang="zh-CN" altLang="zh-CN" sz="2400">
              <a:latin typeface="Times New Roman" pitchFamily="18" charset="0"/>
            </a:endParaRPr>
          </a:p>
        </p:txBody>
      </p:sp>
      <p:sp>
        <p:nvSpPr>
          <p:cNvPr id="262153" name="AutoShape 10"/>
          <p:cNvSpPr>
            <a:spLocks noChangeArrowheads="1"/>
          </p:cNvSpPr>
          <p:nvPr/>
        </p:nvSpPr>
        <p:spPr bwMode="auto">
          <a:xfrm>
            <a:off x="4800600" y="4714875"/>
            <a:ext cx="3986213" cy="1357313"/>
          </a:xfrm>
          <a:prstGeom prst="wedgeRoundRectCallout">
            <a:avLst>
              <a:gd name="adj1" fmla="val -72389"/>
              <a:gd name="adj2" fmla="val 4273"/>
              <a:gd name="adj3" fmla="val 16667"/>
            </a:avLst>
          </a:prstGeom>
          <a:noFill/>
          <a:ln w="28575">
            <a:solidFill>
              <a:srgbClr val="0D0D0D"/>
            </a:solidFill>
            <a:miter lim="800000"/>
            <a:headEnd/>
            <a:tailEnd/>
          </a:ln>
        </p:spPr>
        <p:txBody>
          <a:bodyPr/>
          <a:lstStyle/>
          <a:p>
            <a:pPr algn="ctr"/>
            <a:endParaRPr kumimoji="1" lang="zh-CN" altLang="zh-CN" sz="2400">
              <a:latin typeface="Times New Roman" pitchFamily="18" charset="0"/>
            </a:endParaRPr>
          </a:p>
        </p:txBody>
      </p:sp>
      <p:sp>
        <p:nvSpPr>
          <p:cNvPr id="262154" name="Text Box 11"/>
          <p:cNvSpPr txBox="1">
            <a:spLocks noChangeArrowheads="1"/>
          </p:cNvSpPr>
          <p:nvPr/>
        </p:nvSpPr>
        <p:spPr bwMode="auto">
          <a:xfrm>
            <a:off x="5072063" y="4786313"/>
            <a:ext cx="3500437" cy="1200150"/>
          </a:xfrm>
          <a:prstGeom prst="rect">
            <a:avLst/>
          </a:prstGeom>
          <a:noFill/>
          <a:ln w="9525">
            <a:noFill/>
            <a:miter lim="800000"/>
            <a:headEnd/>
            <a:tailEnd/>
          </a:ln>
        </p:spPr>
        <p:txBody>
          <a:bodyPr>
            <a:spAutoFit/>
          </a:bodyPr>
          <a:lstStyle/>
          <a:p>
            <a:pPr indent="531813" algn="just"/>
            <a:r>
              <a:rPr kumimoji="1" lang="zh-CN" altLang="en-US" sz="2400">
                <a:latin typeface="微软雅黑" charset="-122"/>
                <a:ea typeface="微软雅黑" charset="-122"/>
              </a:rPr>
              <a:t>工作场所中环境、设备设施对人所产生的危险因素 。</a:t>
            </a:r>
          </a:p>
        </p:txBody>
      </p:sp>
      <p:sp>
        <p:nvSpPr>
          <p:cNvPr id="262155" name="Rectangle 13"/>
          <p:cNvSpPr>
            <a:spLocks noChangeArrowheads="1"/>
          </p:cNvSpPr>
          <p:nvPr/>
        </p:nvSpPr>
        <p:spPr bwMode="auto">
          <a:xfrm>
            <a:off x="6572250" y="214313"/>
            <a:ext cx="2222500" cy="701675"/>
          </a:xfrm>
          <a:prstGeom prst="rect">
            <a:avLst/>
          </a:prstGeom>
          <a:noFill/>
          <a:ln w="9525">
            <a:noFill/>
            <a:miter lim="800000"/>
            <a:headEnd/>
            <a:tailEnd/>
          </a:ln>
        </p:spPr>
        <p:txBody>
          <a:bodyPr wrap="none">
            <a:spAutoFit/>
          </a:bodyPr>
          <a:lstStyle/>
          <a:p>
            <a:r>
              <a:rPr kumimoji="1" lang="zh-CN" altLang="en-US" sz="4000" b="1">
                <a:solidFill>
                  <a:schemeClr val="bg1"/>
                </a:solidFill>
                <a:latin typeface="微软雅黑" charset="-122"/>
                <a:ea typeface="微软雅黑" charset="-122"/>
              </a:rPr>
              <a:t>人的问题</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矩形 3"/>
          <p:cNvSpPr>
            <a:spLocks noChangeArrowheads="1"/>
          </p:cNvSpPr>
          <p:nvPr/>
        </p:nvSpPr>
        <p:spPr bwMode="auto">
          <a:xfrm>
            <a:off x="428625" y="1360488"/>
            <a:ext cx="8429625" cy="4640262"/>
          </a:xfrm>
          <a:prstGeom prst="rect">
            <a:avLst/>
          </a:prstGeom>
          <a:noFill/>
          <a:ln w="9525">
            <a:noFill/>
            <a:miter lim="800000"/>
            <a:headEnd/>
            <a:tailEnd/>
          </a:ln>
        </p:spPr>
        <p:txBody>
          <a:bodyPr>
            <a:spAutoFit/>
          </a:bodyPr>
          <a:lstStyle/>
          <a:p>
            <a:pPr>
              <a:lnSpc>
                <a:spcPct val="150000"/>
              </a:lnSpc>
            </a:pPr>
            <a:r>
              <a:rPr lang="zh-CN" altLang="en-US" sz="3200" b="1">
                <a:latin typeface="微软雅黑" charset="-122"/>
                <a:ea typeface="微软雅黑" charset="-122"/>
                <a:cs typeface="Calibri" pitchFamily="34" charset="0"/>
              </a:rPr>
              <a:t>综上，实验室安全管理问题主要原因包括：</a:t>
            </a:r>
            <a:endParaRPr lang="en-US" altLang="zh-CN" sz="3200" b="1">
              <a:latin typeface="微软雅黑" charset="-122"/>
              <a:ea typeface="微软雅黑" charset="-122"/>
              <a:cs typeface="Calibri" pitchFamily="34" charset="0"/>
            </a:endParaRPr>
          </a:p>
          <a:p>
            <a:pPr>
              <a:lnSpc>
                <a:spcPct val="150000"/>
              </a:lnSpc>
              <a:buFont typeface="Wingdings" pitchFamily="2" charset="2"/>
              <a:buChar char="Ø"/>
            </a:pPr>
            <a:r>
              <a:rPr lang="zh-CN" altLang="en-US" sz="2800">
                <a:latin typeface="微软雅黑" charset="-122"/>
                <a:ea typeface="微软雅黑" charset="-122"/>
                <a:cs typeface="Calibri" pitchFamily="34" charset="0"/>
              </a:rPr>
              <a:t>实验室管理机制不健全、不完善、执行力度不够引起的安全问题；</a:t>
            </a:r>
            <a:endParaRPr lang="en-US" altLang="zh-CN" sz="2800">
              <a:latin typeface="微软雅黑" charset="-122"/>
              <a:ea typeface="微软雅黑" charset="-122"/>
              <a:cs typeface="Calibri" pitchFamily="34" charset="0"/>
            </a:endParaRPr>
          </a:p>
          <a:p>
            <a:pPr>
              <a:lnSpc>
                <a:spcPct val="150000"/>
              </a:lnSpc>
              <a:buFont typeface="Wingdings" pitchFamily="2" charset="2"/>
              <a:buChar char="Ø"/>
            </a:pPr>
            <a:r>
              <a:rPr lang="zh-CN" altLang="en-US" sz="2800">
                <a:latin typeface="微软雅黑" charset="-122"/>
                <a:ea typeface="微软雅黑" charset="-122"/>
                <a:cs typeface="Calibri" pitchFamily="34" charset="0"/>
              </a:rPr>
              <a:t>实验用试剂存储方式带来的安全问题，如危险化学品、生物制剂等储存位置或条件不符合要求；</a:t>
            </a:r>
            <a:endParaRPr lang="en-US" altLang="zh-CN" sz="2800">
              <a:latin typeface="微软雅黑" charset="-122"/>
              <a:ea typeface="微软雅黑" charset="-122"/>
              <a:cs typeface="Calibri" pitchFamily="34" charset="0"/>
            </a:endParaRPr>
          </a:p>
          <a:p>
            <a:pPr>
              <a:lnSpc>
                <a:spcPct val="150000"/>
              </a:lnSpc>
              <a:buFont typeface="Wingdings" pitchFamily="2" charset="2"/>
              <a:buChar char="Ø"/>
            </a:pPr>
            <a:r>
              <a:rPr lang="zh-CN" altLang="en-US" sz="2800">
                <a:latin typeface="微软雅黑" charset="-122"/>
                <a:ea typeface="微软雅黑" charset="-122"/>
                <a:cs typeface="Calibri" pitchFamily="34" charset="0"/>
              </a:rPr>
              <a:t>实验室建筑、安全设施及实验设备不符合要求带来的安全问题</a:t>
            </a:r>
            <a:r>
              <a:rPr lang="zh-CN" altLang="en-US" sz="2800" b="1">
                <a:latin typeface="微软雅黑" charset="-122"/>
                <a:ea typeface="微软雅黑" charset="-122"/>
                <a:cs typeface="Calibri" pitchFamily="34" charset="0"/>
              </a:rPr>
              <a:t>。</a:t>
            </a:r>
            <a:endParaRPr lang="zh-CN" altLang="en-US" sz="2800" b="1">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矩形 3"/>
          <p:cNvSpPr>
            <a:spLocks noChangeArrowheads="1"/>
          </p:cNvSpPr>
          <p:nvPr/>
        </p:nvSpPr>
        <p:spPr bwMode="auto">
          <a:xfrm>
            <a:off x="2700338" y="2786063"/>
            <a:ext cx="5665787" cy="682625"/>
          </a:xfrm>
          <a:prstGeom prst="rect">
            <a:avLst/>
          </a:prstGeom>
          <a:noFill/>
          <a:ln w="9525">
            <a:noFill/>
            <a:miter lim="800000"/>
            <a:headEnd/>
            <a:tailEnd/>
          </a:ln>
        </p:spPr>
        <p:txBody>
          <a:bodyPr wrap="none" lIns="81272" tIns="40636" rIns="81272" bIns="40636">
            <a:spAutoFit/>
          </a:bodyPr>
          <a:lstStyle/>
          <a:p>
            <a:r>
              <a:rPr lang="zh-CN" altLang="en-US" sz="3900" b="1">
                <a:latin typeface="微软雅黑" charset="-122"/>
                <a:ea typeface="微软雅黑" charset="-122"/>
              </a:rPr>
              <a:t>化学实验室安全事故预防</a:t>
            </a:r>
          </a:p>
        </p:txBody>
      </p:sp>
      <p:sp>
        <p:nvSpPr>
          <p:cNvPr id="264194" name="TextBox 4"/>
          <p:cNvSpPr txBox="1">
            <a:spLocks noChangeArrowheads="1"/>
          </p:cNvSpPr>
          <p:nvPr/>
        </p:nvSpPr>
        <p:spPr bwMode="auto">
          <a:xfrm>
            <a:off x="611188" y="1843088"/>
            <a:ext cx="1971675" cy="2451100"/>
          </a:xfrm>
          <a:prstGeom prst="rect">
            <a:avLst/>
          </a:prstGeom>
          <a:noFill/>
          <a:ln w="9525">
            <a:noFill/>
            <a:miter lim="800000"/>
            <a:headEnd/>
            <a:tailEnd/>
          </a:ln>
        </p:spPr>
        <p:txBody>
          <a:bodyPr wrap="none" lIns="81272" tIns="40636" rIns="81272" bIns="40636">
            <a:spAutoFit/>
          </a:bodyPr>
          <a:lstStyle/>
          <a:p>
            <a:r>
              <a:rPr lang="en-US" altLang="zh-CN" sz="15400">
                <a:latin typeface="Latha" charset="0"/>
              </a:rPr>
              <a:t>[</a:t>
            </a:r>
            <a:r>
              <a:rPr lang="en-US" altLang="zh-CN" sz="15400">
                <a:latin typeface="FrankRuehl" charset="-79"/>
                <a:cs typeface="FrankRuehl" charset="-79"/>
              </a:rPr>
              <a:t>3</a:t>
            </a:r>
            <a:r>
              <a:rPr lang="en-US" altLang="zh-CN" sz="15400">
                <a:latin typeface="Latha" charset="0"/>
              </a:rPr>
              <a:t>]</a:t>
            </a:r>
            <a:endParaRPr lang="zh-CN" altLang="en-US" sz="15400">
              <a:latin typeface="Latha" charset="0"/>
            </a:endParaRPr>
          </a:p>
        </p:txBody>
      </p:sp>
      <p:sp>
        <p:nvSpPr>
          <p:cNvPr id="264195" name="TextBox 5"/>
          <p:cNvSpPr txBox="1">
            <a:spLocks noChangeArrowheads="1"/>
          </p:cNvSpPr>
          <p:nvPr/>
        </p:nvSpPr>
        <p:spPr bwMode="auto">
          <a:xfrm>
            <a:off x="1835150" y="2949575"/>
            <a:ext cx="930275" cy="461963"/>
          </a:xfrm>
          <a:prstGeom prst="rect">
            <a:avLst/>
          </a:prstGeom>
          <a:solidFill>
            <a:schemeClr val="bg1"/>
          </a:solidFill>
          <a:ln w="9525">
            <a:noFill/>
            <a:miter lim="800000"/>
            <a:headEnd/>
            <a:tailEnd/>
          </a:ln>
        </p:spPr>
        <p:txBody>
          <a:bodyPr wrap="none" lIns="91431" tIns="45715" rIns="91431" bIns="45715">
            <a:spAutoFit/>
          </a:bodyPr>
          <a:lstStyle/>
          <a:p>
            <a:r>
              <a:rPr lang="en-US" altLang="zh-CN" sz="2400">
                <a:latin typeface="Impact" pitchFamily="34" charset="0"/>
              </a:rPr>
              <a:t>SIOSH</a:t>
            </a:r>
            <a:endParaRPr lang="zh-CN" altLang="en-US" sz="2400">
              <a:latin typeface="Impact" pitchFamily="34" charset="0"/>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ChangeArrowheads="1"/>
          </p:cNvSpPr>
          <p:nvPr/>
        </p:nvSpPr>
        <p:spPr bwMode="auto">
          <a:xfrm>
            <a:off x="1714500" y="928688"/>
            <a:ext cx="5788025" cy="762000"/>
          </a:xfrm>
          <a:prstGeom prst="rect">
            <a:avLst/>
          </a:prstGeom>
          <a:noFill/>
          <a:ln w="9525">
            <a:noFill/>
            <a:miter lim="800000"/>
            <a:headEnd/>
            <a:tailEnd/>
          </a:ln>
        </p:spPr>
        <p:txBody>
          <a:bodyPr wrap="none">
            <a:spAutoFit/>
          </a:bodyPr>
          <a:lstStyle/>
          <a:p>
            <a:r>
              <a:rPr lang="zh-CN" altLang="en-US" sz="4400" b="1">
                <a:latin typeface="微软雅黑" charset="-122"/>
                <a:ea typeface="微软雅黑" charset="-122"/>
              </a:rPr>
              <a:t>关于实验室安全的认识</a:t>
            </a:r>
          </a:p>
        </p:txBody>
      </p:sp>
      <p:sp>
        <p:nvSpPr>
          <p:cNvPr id="265218" name="Rectangle 3"/>
          <p:cNvSpPr>
            <a:spLocks noChangeArrowheads="1"/>
          </p:cNvSpPr>
          <p:nvPr/>
        </p:nvSpPr>
        <p:spPr bwMode="auto">
          <a:xfrm>
            <a:off x="214313" y="1714500"/>
            <a:ext cx="2032000" cy="461963"/>
          </a:xfrm>
          <a:prstGeom prst="rect">
            <a:avLst/>
          </a:prstGeom>
          <a:noFill/>
          <a:ln w="9525">
            <a:noFill/>
            <a:miter lim="800000"/>
            <a:headEnd/>
            <a:tailEnd/>
          </a:ln>
        </p:spPr>
        <p:txBody>
          <a:bodyPr wrap="none">
            <a:spAutoFit/>
          </a:bodyPr>
          <a:lstStyle/>
          <a:p>
            <a:r>
              <a:rPr lang="zh-CN" altLang="en-US" sz="2400" b="1">
                <a:solidFill>
                  <a:srgbClr val="FF0000"/>
                </a:solidFill>
                <a:latin typeface="微软雅黑" charset="-122"/>
                <a:ea typeface="微软雅黑" charset="-122"/>
              </a:rPr>
              <a:t>什么叫安全？</a:t>
            </a:r>
          </a:p>
        </p:txBody>
      </p:sp>
      <p:sp>
        <p:nvSpPr>
          <p:cNvPr id="265219" name="Rectangle 4"/>
          <p:cNvSpPr>
            <a:spLocks noChangeArrowheads="1"/>
          </p:cNvSpPr>
          <p:nvPr/>
        </p:nvSpPr>
        <p:spPr bwMode="auto">
          <a:xfrm>
            <a:off x="468313" y="2276475"/>
            <a:ext cx="7993062" cy="1089025"/>
          </a:xfrm>
          <a:prstGeom prst="rect">
            <a:avLst/>
          </a:prstGeom>
          <a:noFill/>
          <a:ln w="9525">
            <a:noFill/>
            <a:miter lim="800000"/>
            <a:headEnd/>
            <a:tailEnd/>
          </a:ln>
        </p:spPr>
        <p:txBody>
          <a:bodyPr>
            <a:spAutoFit/>
          </a:bodyPr>
          <a:lstStyle/>
          <a:p>
            <a:pPr>
              <a:lnSpc>
                <a:spcPct val="135000"/>
              </a:lnSpc>
            </a:pPr>
            <a:r>
              <a:rPr lang="zh-CN" altLang="en-US" sz="2400" b="1">
                <a:solidFill>
                  <a:srgbClr val="FF0000"/>
                </a:solidFill>
                <a:latin typeface="微软雅黑" charset="-122"/>
                <a:ea typeface="微软雅黑" charset="-122"/>
              </a:rPr>
              <a:t>安全（</a:t>
            </a:r>
            <a:r>
              <a:rPr lang="en-US" altLang="zh-CN" sz="2400" b="1">
                <a:solidFill>
                  <a:srgbClr val="FF0000"/>
                </a:solidFill>
                <a:latin typeface="微软雅黑" charset="-122"/>
                <a:ea typeface="微软雅黑" charset="-122"/>
              </a:rPr>
              <a:t>safety</a:t>
            </a:r>
            <a:r>
              <a:rPr lang="zh-CN" altLang="en-US" sz="2400" b="1">
                <a:solidFill>
                  <a:srgbClr val="FF0000"/>
                </a:solidFill>
                <a:latin typeface="微软雅黑" charset="-122"/>
                <a:ea typeface="微软雅黑" charset="-122"/>
              </a:rPr>
              <a:t>）：</a:t>
            </a:r>
            <a:r>
              <a:rPr lang="zh-CN" altLang="en-US" sz="2400" b="1">
                <a:solidFill>
                  <a:srgbClr val="000000"/>
                </a:solidFill>
                <a:latin typeface="微软雅黑" charset="-122"/>
                <a:ea typeface="微软雅黑" charset="-122"/>
              </a:rPr>
              <a:t>安全是避免危险因子造成人员暴露、向事发地外扩散并导致危害的综合措施。</a:t>
            </a:r>
          </a:p>
        </p:txBody>
      </p:sp>
      <p:sp>
        <p:nvSpPr>
          <p:cNvPr id="265220" name="Rectangle 5"/>
          <p:cNvSpPr>
            <a:spLocks noChangeArrowheads="1"/>
          </p:cNvSpPr>
          <p:nvPr/>
        </p:nvSpPr>
        <p:spPr bwMode="auto">
          <a:xfrm>
            <a:off x="468313" y="3571875"/>
            <a:ext cx="7993062" cy="1587500"/>
          </a:xfrm>
          <a:prstGeom prst="rect">
            <a:avLst/>
          </a:prstGeom>
          <a:noFill/>
          <a:ln w="9525">
            <a:noFill/>
            <a:miter lim="800000"/>
            <a:headEnd/>
            <a:tailEnd/>
          </a:ln>
        </p:spPr>
        <p:txBody>
          <a:bodyPr>
            <a:spAutoFit/>
          </a:bodyPr>
          <a:lstStyle/>
          <a:p>
            <a:pPr algn="just">
              <a:lnSpc>
                <a:spcPct val="135000"/>
              </a:lnSpc>
            </a:pPr>
            <a:r>
              <a:rPr lang="zh-CN" altLang="en-US" sz="2400" b="1">
                <a:solidFill>
                  <a:srgbClr val="FF0000"/>
                </a:solidFill>
                <a:latin typeface="微软雅黑" charset="-122"/>
                <a:ea typeface="微软雅黑" charset="-122"/>
              </a:rPr>
              <a:t>实验室安全（</a:t>
            </a:r>
            <a:r>
              <a:rPr lang="en-US" altLang="zh-CN" sz="2400" b="1">
                <a:solidFill>
                  <a:srgbClr val="FF0000"/>
                </a:solidFill>
                <a:latin typeface="微软雅黑" charset="-122"/>
                <a:ea typeface="微软雅黑" charset="-122"/>
              </a:rPr>
              <a:t>laboratory safety</a:t>
            </a:r>
            <a:r>
              <a:rPr lang="zh-CN" altLang="en-US" sz="2400" b="1">
                <a:solidFill>
                  <a:srgbClr val="FF0000"/>
                </a:solidFill>
                <a:latin typeface="微软雅黑" charset="-122"/>
                <a:ea typeface="微软雅黑" charset="-122"/>
              </a:rPr>
              <a:t>）</a:t>
            </a:r>
            <a:r>
              <a:rPr lang="zh-CN" altLang="en-US" sz="2400" b="1">
                <a:solidFill>
                  <a:srgbClr val="000000"/>
                </a:solidFill>
                <a:latin typeface="微软雅黑" charset="-122"/>
                <a:ea typeface="微软雅黑" charset="-122"/>
              </a:rPr>
              <a:t>：实验室安全是避免危险因子造成实验室人员暴露、向实验室外扩散并导致危害的综合措施。</a:t>
            </a:r>
          </a:p>
        </p:txBody>
      </p:sp>
      <p:sp>
        <p:nvSpPr>
          <p:cNvPr id="265221" name="Rectangle 6"/>
          <p:cNvSpPr>
            <a:spLocks noChangeArrowheads="1"/>
          </p:cNvSpPr>
          <p:nvPr/>
        </p:nvSpPr>
        <p:spPr bwMode="auto">
          <a:xfrm>
            <a:off x="2922588" y="5924550"/>
            <a:ext cx="3594100" cy="457200"/>
          </a:xfrm>
          <a:prstGeom prst="rect">
            <a:avLst/>
          </a:prstGeom>
          <a:noFill/>
          <a:ln w="9525">
            <a:noFill/>
            <a:miter lim="800000"/>
            <a:headEnd/>
            <a:tailEnd/>
          </a:ln>
        </p:spPr>
        <p:txBody>
          <a:bodyPr>
            <a:spAutoFit/>
          </a:bodyPr>
          <a:lstStyle/>
          <a:p>
            <a:r>
              <a:rPr lang="zh-CN" altLang="en-US" sz="2400" b="1">
                <a:latin typeface="微软雅黑" charset="-122"/>
                <a:ea typeface="微软雅黑" charset="-122"/>
              </a:rPr>
              <a:t>安全</a:t>
            </a:r>
            <a:r>
              <a:rPr lang="zh-CN" altLang="en-US" sz="2400" b="1">
                <a:solidFill>
                  <a:srgbClr val="FF0000"/>
                </a:solidFill>
                <a:latin typeface="微软雅黑" charset="-122"/>
                <a:ea typeface="微软雅黑" charset="-122"/>
              </a:rPr>
              <a:t>                 综合措施</a:t>
            </a:r>
          </a:p>
        </p:txBody>
      </p:sp>
      <p:sp>
        <p:nvSpPr>
          <p:cNvPr id="265222" name="AutoShape 7"/>
          <p:cNvSpPr>
            <a:spLocks noChangeArrowheads="1"/>
          </p:cNvSpPr>
          <p:nvPr/>
        </p:nvSpPr>
        <p:spPr bwMode="auto">
          <a:xfrm>
            <a:off x="3779838" y="6019800"/>
            <a:ext cx="1079500" cy="288925"/>
          </a:xfrm>
          <a:prstGeom prst="leftRightArrow">
            <a:avLst>
              <a:gd name="adj1" fmla="val 50000"/>
              <a:gd name="adj2" fmla="val 74725"/>
            </a:avLst>
          </a:prstGeom>
          <a:solidFill>
            <a:srgbClr val="0D04C0"/>
          </a:solidFill>
          <a:ln w="9525">
            <a:solidFill>
              <a:schemeClr val="tx1"/>
            </a:solidFill>
            <a:miter lim="800000"/>
            <a:headEnd/>
            <a:tailEnd/>
          </a:ln>
        </p:spPr>
        <p:txBody>
          <a:bodyPr wrap="none" anchor="ctr"/>
          <a:lstStyle/>
          <a:p>
            <a:endParaRPr lang="zh-CN" altLang="en-US"/>
          </a:p>
        </p:txBody>
      </p:sp>
      <p:sp>
        <p:nvSpPr>
          <p:cNvPr id="265223" name="Rectangle 8"/>
          <p:cNvSpPr>
            <a:spLocks noChangeArrowheads="1"/>
          </p:cNvSpPr>
          <p:nvPr/>
        </p:nvSpPr>
        <p:spPr bwMode="auto">
          <a:xfrm>
            <a:off x="3913188" y="5654675"/>
            <a:ext cx="874712" cy="366713"/>
          </a:xfrm>
          <a:prstGeom prst="rect">
            <a:avLst/>
          </a:prstGeom>
          <a:noFill/>
          <a:ln w="9525">
            <a:noFill/>
            <a:miter lim="800000"/>
            <a:headEnd/>
            <a:tailEnd/>
          </a:ln>
        </p:spPr>
        <p:txBody>
          <a:bodyPr wrap="none">
            <a:spAutoFit/>
          </a:bodyPr>
          <a:lstStyle/>
          <a:p>
            <a:r>
              <a:rPr lang="zh-CN" altLang="en-US" b="1">
                <a:solidFill>
                  <a:srgbClr val="FF0000"/>
                </a:solidFill>
              </a:rPr>
              <a:t>？？</a:t>
            </a:r>
            <a:r>
              <a:rPr lang="zh-CN" altLang="en-US" b="1">
                <a:solidFill>
                  <a:srgbClr val="FF3300"/>
                </a:solidFill>
              </a:rPr>
              <a:t>？</a:t>
            </a:r>
          </a:p>
        </p:txBody>
      </p:sp>
      <p:sp>
        <p:nvSpPr>
          <p:cNvPr id="265224" name="Rectangle 9"/>
          <p:cNvSpPr>
            <a:spLocks noChangeArrowheads="1"/>
          </p:cNvSpPr>
          <p:nvPr/>
        </p:nvSpPr>
        <p:spPr bwMode="auto">
          <a:xfrm>
            <a:off x="3286125" y="5072063"/>
            <a:ext cx="2692400" cy="457200"/>
          </a:xfrm>
          <a:prstGeom prst="rect">
            <a:avLst/>
          </a:prstGeom>
          <a:noFill/>
          <a:ln w="9525">
            <a:noFill/>
            <a:miter lim="800000"/>
            <a:headEnd/>
            <a:tailEnd/>
          </a:ln>
        </p:spPr>
        <p:txBody>
          <a:bodyPr>
            <a:spAutoFit/>
          </a:bodyPr>
          <a:lstStyle/>
          <a:p>
            <a:r>
              <a:rPr lang="zh-CN" altLang="en-US" sz="2400" b="1">
                <a:solidFill>
                  <a:srgbClr val="FF0000"/>
                </a:solidFill>
                <a:latin typeface="Times New Roman" pitchFamily="18" charset="0"/>
                <a:ea typeface="黑体" pitchFamily="2" charset="-122"/>
              </a:rPr>
              <a:t>安全</a:t>
            </a:r>
            <a:r>
              <a:rPr lang="zh-CN" altLang="en-US" sz="2400" b="1">
                <a:solidFill>
                  <a:srgbClr val="000000"/>
                </a:solidFill>
                <a:latin typeface="Times New Roman" pitchFamily="18" charset="0"/>
                <a:ea typeface="黑体" pitchFamily="2" charset="-122"/>
              </a:rPr>
              <a:t>， 综合措施</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4"/>
          <p:cNvSpPr>
            <a:spLocks noChangeArrowheads="1"/>
          </p:cNvSpPr>
          <p:nvPr/>
        </p:nvSpPr>
        <p:spPr bwMode="auto">
          <a:xfrm>
            <a:off x="1285875" y="1714500"/>
            <a:ext cx="7366000" cy="3600450"/>
          </a:xfrm>
          <a:prstGeom prst="rect">
            <a:avLst/>
          </a:prstGeom>
          <a:noFill/>
          <a:ln w="9525">
            <a:noFill/>
            <a:miter lim="800000"/>
            <a:headEnd/>
            <a:tailEnd/>
          </a:ln>
        </p:spPr>
        <p:txBody>
          <a:bodyPr wrap="none" anchor="ctr">
            <a:spAutoFit/>
          </a:bodyPr>
          <a:lstStyle/>
          <a:p>
            <a:pPr algn="just">
              <a:lnSpc>
                <a:spcPct val="200000"/>
              </a:lnSpc>
            </a:pPr>
            <a:r>
              <a:rPr lang="zh-CN" altLang="en-US" sz="4000" b="1">
                <a:solidFill>
                  <a:srgbClr val="FF0000"/>
                </a:solidFill>
                <a:latin typeface="微软雅黑" charset="-122"/>
                <a:ea typeface="微软雅黑" charset="-122"/>
              </a:rPr>
              <a:t>没有危险</a:t>
            </a:r>
            <a:r>
              <a:rPr lang="zh-CN" altLang="en-US" sz="4000" b="1">
                <a:latin typeface="微软雅黑" charset="-122"/>
                <a:ea typeface="微软雅黑" charset="-122"/>
              </a:rPr>
              <a:t>是</a:t>
            </a:r>
            <a:r>
              <a:rPr lang="zh-CN" altLang="en-US" sz="4000" b="1">
                <a:solidFill>
                  <a:srgbClr val="FF0000"/>
                </a:solidFill>
                <a:latin typeface="微软雅黑" charset="-122"/>
                <a:ea typeface="微软雅黑" charset="-122"/>
              </a:rPr>
              <a:t>安全</a:t>
            </a:r>
            <a:r>
              <a:rPr lang="zh-CN" altLang="en-US" sz="4000" b="1">
                <a:latin typeface="微软雅黑" charset="-122"/>
                <a:ea typeface="微软雅黑" charset="-122"/>
              </a:rPr>
              <a:t>的特有</a:t>
            </a:r>
            <a:r>
              <a:rPr lang="zh-CN" altLang="en-US" sz="4000" b="1">
                <a:solidFill>
                  <a:srgbClr val="FF0000"/>
                </a:solidFill>
                <a:latin typeface="微软雅黑" charset="-122"/>
                <a:ea typeface="微软雅黑" charset="-122"/>
              </a:rPr>
              <a:t>属性</a:t>
            </a:r>
          </a:p>
          <a:p>
            <a:pPr algn="just">
              <a:lnSpc>
                <a:spcPct val="200000"/>
              </a:lnSpc>
            </a:pPr>
            <a:r>
              <a:rPr lang="zh-CN" altLang="en-US" sz="4000" b="1">
                <a:solidFill>
                  <a:srgbClr val="FF0000"/>
                </a:solidFill>
                <a:latin typeface="微软雅黑" charset="-122"/>
                <a:ea typeface="微软雅黑" charset="-122"/>
              </a:rPr>
              <a:t>安全</a:t>
            </a:r>
            <a:r>
              <a:rPr lang="zh-CN" altLang="en-US" sz="4000" b="1">
                <a:latin typeface="微软雅黑" charset="-122"/>
                <a:ea typeface="微软雅黑" charset="-122"/>
              </a:rPr>
              <a:t>是主体没有危险的</a:t>
            </a:r>
            <a:r>
              <a:rPr lang="zh-CN" altLang="en-US" sz="4000" b="1">
                <a:solidFill>
                  <a:srgbClr val="FF0000"/>
                </a:solidFill>
                <a:latin typeface="微软雅黑" charset="-122"/>
                <a:ea typeface="微软雅黑" charset="-122"/>
              </a:rPr>
              <a:t>客观状态</a:t>
            </a:r>
          </a:p>
          <a:p>
            <a:pPr algn="just">
              <a:lnSpc>
                <a:spcPct val="200000"/>
              </a:lnSpc>
            </a:pPr>
            <a:r>
              <a:rPr lang="zh-CN" altLang="en-US" sz="4000" b="1">
                <a:solidFill>
                  <a:srgbClr val="FF0000"/>
                </a:solidFill>
                <a:latin typeface="微软雅黑" charset="-122"/>
                <a:ea typeface="微软雅黑" charset="-122"/>
              </a:rPr>
              <a:t>安全</a:t>
            </a:r>
            <a:r>
              <a:rPr lang="zh-CN" altLang="en-US" sz="4000" b="1">
                <a:latin typeface="微软雅黑" charset="-122"/>
                <a:ea typeface="微软雅黑" charset="-122"/>
              </a:rPr>
              <a:t>的</a:t>
            </a:r>
            <a:r>
              <a:rPr lang="zh-CN" altLang="en-US" sz="4000" b="1">
                <a:solidFill>
                  <a:srgbClr val="FF0000"/>
                </a:solidFill>
                <a:latin typeface="微软雅黑" charset="-122"/>
                <a:ea typeface="微软雅黑" charset="-122"/>
              </a:rPr>
              <a:t>绝对性</a:t>
            </a:r>
            <a:r>
              <a:rPr lang="zh-CN" altLang="en-US" sz="4000" b="1">
                <a:latin typeface="微软雅黑" charset="-122"/>
                <a:ea typeface="微软雅黑" charset="-122"/>
              </a:rPr>
              <a:t>和</a:t>
            </a:r>
            <a:r>
              <a:rPr lang="zh-CN" altLang="en-US" sz="4000" b="1">
                <a:solidFill>
                  <a:srgbClr val="FF0000"/>
                </a:solidFill>
                <a:latin typeface="微软雅黑" charset="-122"/>
                <a:ea typeface="微软雅黑" charset="-122"/>
              </a:rPr>
              <a:t>相对性</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ext Box 4"/>
          <p:cNvSpPr txBox="1">
            <a:spLocks noChangeArrowheads="1"/>
          </p:cNvSpPr>
          <p:nvPr/>
        </p:nvSpPr>
        <p:spPr bwMode="auto">
          <a:xfrm>
            <a:off x="6072188" y="4500563"/>
            <a:ext cx="1981200" cy="304800"/>
          </a:xfrm>
          <a:prstGeom prst="rect">
            <a:avLst/>
          </a:prstGeom>
          <a:noFill/>
          <a:ln w="9525">
            <a:noFill/>
            <a:miter lim="800000"/>
            <a:headEnd/>
            <a:tailEnd/>
          </a:ln>
        </p:spPr>
        <p:txBody>
          <a:bodyPr>
            <a:spAutoFit/>
          </a:bodyPr>
          <a:lstStyle/>
          <a:p>
            <a:pPr>
              <a:spcBef>
                <a:spcPct val="50000"/>
              </a:spcBef>
            </a:pPr>
            <a:r>
              <a:rPr lang="zh-CN" altLang="en-US" sz="1400" b="1"/>
              <a:t>人们可接受的水平</a:t>
            </a:r>
          </a:p>
        </p:txBody>
      </p:sp>
      <p:sp>
        <p:nvSpPr>
          <p:cNvPr id="58374" name="Oval 6"/>
          <p:cNvSpPr>
            <a:spLocks noChangeArrowheads="1"/>
          </p:cNvSpPr>
          <p:nvPr/>
        </p:nvSpPr>
        <p:spPr bwMode="auto">
          <a:xfrm>
            <a:off x="1042988" y="1571612"/>
            <a:ext cx="6815160" cy="2952763"/>
          </a:xfrm>
          <a:prstGeom prst="ellipse">
            <a:avLst/>
          </a:prstGeom>
          <a:solidFill>
            <a:srgbClr val="FF0000">
              <a:alpha val="50000"/>
            </a:srgbClr>
          </a:solidFill>
          <a:ln w="25400">
            <a:noFill/>
            <a:round/>
          </a:ln>
          <a:effectLst/>
          <a:scene3d>
            <a:camera prst="orthographicFront"/>
            <a:lightRig rig="threePt" dir="t"/>
          </a:scene3d>
          <a:sp3d>
            <a:bevelT/>
          </a:sp3d>
          <a:extLst>
            <a:ext uri="{AF507438-7753-43E0-B8FC-AC1667EBCBE1}"/>
          </a:extLst>
        </p:spPr>
        <p:txBody>
          <a:bodyPr wrap="none" anchor="ctr"/>
          <a:lstStyle/>
          <a:p>
            <a:pPr defTabSz="913765">
              <a:spcBef>
                <a:spcPct val="50000"/>
              </a:spcBef>
              <a:defRPr/>
            </a:pPr>
            <a:endParaRPr lang="zh-CN" altLang="en-US">
              <a:effectLst>
                <a:outerShdw blurRad="38100" dist="38100" dir="2700000" algn="tl">
                  <a:srgbClr val="000000">
                    <a:alpha val="43137"/>
                  </a:srgbClr>
                </a:outerShdw>
              </a:effectLst>
              <a:ea typeface="宋体" panose="02010600030101010101" pitchFamily="2" charset="-122"/>
            </a:endParaRPr>
          </a:p>
        </p:txBody>
      </p:sp>
      <p:sp>
        <p:nvSpPr>
          <p:cNvPr id="58375" name="Oval 7"/>
          <p:cNvSpPr>
            <a:spLocks noChangeArrowheads="1"/>
          </p:cNvSpPr>
          <p:nvPr/>
        </p:nvSpPr>
        <p:spPr bwMode="auto">
          <a:xfrm>
            <a:off x="2496231" y="1709208"/>
            <a:ext cx="2768082" cy="2491758"/>
          </a:xfrm>
          <a:prstGeom prst="ellipse">
            <a:avLst/>
          </a:prstGeom>
          <a:solidFill>
            <a:srgbClr val="17B10F">
              <a:alpha val="50000"/>
            </a:srgbClr>
          </a:solidFill>
          <a:ln w="19050">
            <a:noFill/>
            <a:round/>
          </a:ln>
          <a:effectLst/>
          <a:scene3d>
            <a:camera prst="orthographicFront"/>
            <a:lightRig rig="threePt" dir="t"/>
          </a:scene3d>
          <a:sp3d>
            <a:bevelT/>
          </a:sp3d>
        </p:spPr>
        <p:txBody>
          <a:bodyPr wrap="none" anchor="ctr"/>
          <a:lstStyle/>
          <a:p>
            <a:pPr defTabSz="913765">
              <a:spcBef>
                <a:spcPct val="50000"/>
              </a:spcBef>
              <a:defRPr/>
            </a:pPr>
            <a:endParaRPr lang="zh-CN" altLang="en-US">
              <a:effectLst>
                <a:outerShdw blurRad="38100" dist="38100" dir="2700000" algn="tl">
                  <a:srgbClr val="000000">
                    <a:alpha val="43137"/>
                  </a:srgbClr>
                </a:outerShdw>
              </a:effectLst>
              <a:ea typeface="宋体" panose="02010600030101010101" pitchFamily="2" charset="-122"/>
            </a:endParaRPr>
          </a:p>
        </p:txBody>
      </p:sp>
      <p:sp>
        <p:nvSpPr>
          <p:cNvPr id="58376" name="Line 8"/>
          <p:cNvSpPr>
            <a:spLocks noChangeShapeType="1"/>
          </p:cNvSpPr>
          <p:nvPr/>
        </p:nvSpPr>
        <p:spPr bwMode="auto">
          <a:xfrm flipH="1" flipV="1">
            <a:off x="5072063" y="3571875"/>
            <a:ext cx="1000125" cy="1000125"/>
          </a:xfrm>
          <a:prstGeom prst="line">
            <a:avLst/>
          </a:prstGeom>
          <a:ln>
            <a:tailEnd type="triangle" w="med" len="med"/>
          </a:ln>
          <a:extLst>
            <a:ext uri="{909E8E84-426E-40DD-AFC4-6F175D3DCCD1}"/>
            <a:ext uri="{AF507438-7753-43E0-B8FC-AC1667EBCBE1}"/>
          </a:extLst>
        </p:spPr>
        <p:style>
          <a:lnRef idx="2">
            <a:schemeClr val="dk1"/>
          </a:lnRef>
          <a:fillRef idx="0">
            <a:schemeClr val="dk1"/>
          </a:fillRef>
          <a:effectRef idx="1">
            <a:schemeClr val="dk1"/>
          </a:effectRef>
          <a:fontRef idx="minor">
            <a:schemeClr val="tx1"/>
          </a:fontRef>
        </p:style>
        <p:txBody>
          <a:bodyPr/>
          <a:lstStyle/>
          <a:p>
            <a:pPr defTabSz="913765">
              <a:spcBef>
                <a:spcPct val="50000"/>
              </a:spcBef>
              <a:defRPr/>
            </a:pPr>
            <a:endParaRPr lang="zh-CN" altLang="en-US">
              <a:effectLst>
                <a:outerShdw blurRad="38100" dist="38100" dir="2700000" algn="tl">
                  <a:srgbClr val="000000">
                    <a:alpha val="43137"/>
                  </a:srgbClr>
                </a:outerShdw>
              </a:effectLst>
            </a:endParaRPr>
          </a:p>
        </p:txBody>
      </p:sp>
      <p:sp>
        <p:nvSpPr>
          <p:cNvPr id="267273" name="Text Box 9"/>
          <p:cNvSpPr txBox="1">
            <a:spLocks noChangeArrowheads="1"/>
          </p:cNvSpPr>
          <p:nvPr/>
        </p:nvSpPr>
        <p:spPr bwMode="auto">
          <a:xfrm>
            <a:off x="1527175" y="2593975"/>
            <a:ext cx="763588" cy="830263"/>
          </a:xfrm>
          <a:prstGeom prst="rect">
            <a:avLst/>
          </a:prstGeom>
          <a:noFill/>
          <a:ln w="9525">
            <a:noFill/>
            <a:miter lim="800000"/>
            <a:headEnd/>
            <a:tailEnd/>
          </a:ln>
        </p:spPr>
        <p:txBody>
          <a:bodyPr>
            <a:spAutoFit/>
          </a:bodyPr>
          <a:lstStyle/>
          <a:p>
            <a:pPr>
              <a:spcBef>
                <a:spcPct val="50000"/>
              </a:spcBef>
            </a:pPr>
            <a:r>
              <a:rPr lang="zh-CN" altLang="en-US" sz="2400" b="1">
                <a:latin typeface="微软雅黑" charset="-122"/>
                <a:ea typeface="微软雅黑" charset="-122"/>
              </a:rPr>
              <a:t>危险</a:t>
            </a:r>
          </a:p>
        </p:txBody>
      </p:sp>
      <p:sp>
        <p:nvSpPr>
          <p:cNvPr id="58378" name="Line 10"/>
          <p:cNvSpPr>
            <a:spLocks noChangeShapeType="1"/>
          </p:cNvSpPr>
          <p:nvPr/>
        </p:nvSpPr>
        <p:spPr bwMode="auto">
          <a:xfrm>
            <a:off x="4386263" y="3000375"/>
            <a:ext cx="3114675" cy="0"/>
          </a:xfrm>
          <a:prstGeom prst="line">
            <a:avLst/>
          </a:prstGeom>
          <a:ln>
            <a:tailEnd type="triangle" w="med" len="med"/>
          </a:ln>
          <a:extLst>
            <a:ext uri="{909E8E84-426E-40DD-AFC4-6F175D3DCCD1}"/>
            <a:ext uri="{AF507438-7753-43E0-B8FC-AC1667EBCBE1}"/>
          </a:extLst>
        </p:spPr>
        <p:style>
          <a:lnRef idx="2">
            <a:schemeClr val="dk1"/>
          </a:lnRef>
          <a:fillRef idx="0">
            <a:schemeClr val="dk1"/>
          </a:fillRef>
          <a:effectRef idx="1">
            <a:schemeClr val="dk1"/>
          </a:effectRef>
          <a:fontRef idx="minor">
            <a:schemeClr val="tx1"/>
          </a:fontRef>
        </p:style>
        <p:txBody>
          <a:bodyPr/>
          <a:lstStyle/>
          <a:p>
            <a:pPr defTabSz="913765">
              <a:spcBef>
                <a:spcPct val="50000"/>
              </a:spcBef>
              <a:defRPr/>
            </a:pPr>
            <a:endParaRPr lang="zh-CN" altLang="en-US">
              <a:effectLst>
                <a:outerShdw blurRad="38100" dist="38100" dir="2700000" algn="tl">
                  <a:srgbClr val="000000">
                    <a:alpha val="43137"/>
                  </a:srgbClr>
                </a:outerShdw>
              </a:effectLst>
            </a:endParaRPr>
          </a:p>
        </p:txBody>
      </p:sp>
      <p:sp>
        <p:nvSpPr>
          <p:cNvPr id="267275" name="Text Box 11"/>
          <p:cNvSpPr txBox="1">
            <a:spLocks noChangeArrowheads="1"/>
          </p:cNvSpPr>
          <p:nvPr/>
        </p:nvSpPr>
        <p:spPr bwMode="auto">
          <a:xfrm>
            <a:off x="4295775" y="2624138"/>
            <a:ext cx="3182938" cy="304800"/>
          </a:xfrm>
          <a:prstGeom prst="rect">
            <a:avLst/>
          </a:prstGeom>
          <a:noFill/>
          <a:ln w="9525">
            <a:noFill/>
            <a:miter lim="800000"/>
            <a:headEnd/>
            <a:tailEnd/>
          </a:ln>
        </p:spPr>
        <p:txBody>
          <a:bodyPr>
            <a:spAutoFit/>
          </a:bodyPr>
          <a:lstStyle/>
          <a:p>
            <a:pPr>
              <a:spcBef>
                <a:spcPct val="50000"/>
              </a:spcBef>
            </a:pPr>
            <a:r>
              <a:rPr lang="zh-CN" altLang="en-US" sz="1400" b="1">
                <a:latin typeface="微软雅黑" charset="-122"/>
                <a:ea typeface="微软雅黑" charset="-122"/>
              </a:rPr>
              <a:t>不期望后果的可能性由小到大</a:t>
            </a:r>
          </a:p>
        </p:txBody>
      </p:sp>
      <p:sp>
        <p:nvSpPr>
          <p:cNvPr id="58380" name="Text Box 12"/>
          <p:cNvSpPr txBox="1">
            <a:spLocks noChangeArrowheads="1"/>
          </p:cNvSpPr>
          <p:nvPr/>
        </p:nvSpPr>
        <p:spPr bwMode="auto">
          <a:xfrm>
            <a:off x="3419475" y="2708275"/>
            <a:ext cx="8382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defTabSz="913765">
              <a:spcBef>
                <a:spcPct val="50000"/>
              </a:spcBef>
              <a:defRPr/>
            </a:pPr>
            <a:r>
              <a:rPr lang="zh-CN" altLang="en-US" sz="24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安全</a:t>
            </a:r>
          </a:p>
        </p:txBody>
      </p:sp>
      <p:sp>
        <p:nvSpPr>
          <p:cNvPr id="267277" name="Text Box 13"/>
          <p:cNvSpPr txBox="1">
            <a:spLocks noChangeArrowheads="1"/>
          </p:cNvSpPr>
          <p:nvPr/>
        </p:nvSpPr>
        <p:spPr bwMode="auto">
          <a:xfrm>
            <a:off x="714375" y="5429250"/>
            <a:ext cx="4940300" cy="830263"/>
          </a:xfrm>
          <a:prstGeom prst="rect">
            <a:avLst/>
          </a:prstGeom>
          <a:noFill/>
          <a:ln w="9525">
            <a:noFill/>
            <a:miter lim="800000"/>
            <a:headEnd/>
            <a:tailEnd/>
          </a:ln>
        </p:spPr>
        <p:txBody>
          <a:bodyPr wrap="none">
            <a:spAutoFit/>
          </a:bodyPr>
          <a:lstStyle/>
          <a:p>
            <a:r>
              <a:rPr lang="zh-CN" altLang="en-US" sz="2400">
                <a:solidFill>
                  <a:srgbClr val="FF0000"/>
                </a:solidFill>
                <a:latin typeface="微软雅黑" charset="-122"/>
                <a:ea typeface="微软雅黑" charset="-122"/>
              </a:rPr>
              <a:t>*安全是相对的，危险是永远存在的</a:t>
            </a:r>
          </a:p>
          <a:p>
            <a:r>
              <a:rPr lang="zh-CN" altLang="en-US" sz="2400">
                <a:solidFill>
                  <a:srgbClr val="FF0000"/>
                </a:solidFill>
                <a:latin typeface="微软雅黑" charset="-122"/>
                <a:ea typeface="微软雅黑" charset="-122"/>
              </a:rPr>
              <a:t>*风险是可以控制的</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5"/>
          <p:cNvSpPr>
            <a:spLocks noChangeArrowheads="1"/>
          </p:cNvSpPr>
          <p:nvPr/>
        </p:nvSpPr>
        <p:spPr bwMode="auto">
          <a:xfrm>
            <a:off x="428625" y="1500188"/>
            <a:ext cx="8353425" cy="4918075"/>
          </a:xfrm>
          <a:prstGeom prst="rect">
            <a:avLst/>
          </a:prstGeom>
          <a:noFill/>
          <a:ln w="9525">
            <a:noFill/>
            <a:miter lim="800000"/>
            <a:headEnd/>
            <a:tailEnd/>
          </a:ln>
        </p:spPr>
        <p:txBody>
          <a:bodyPr anchor="ctr">
            <a:spAutoFit/>
          </a:bodyPr>
          <a:lstStyle/>
          <a:p>
            <a:pPr algn="just">
              <a:lnSpc>
                <a:spcPct val="160000"/>
              </a:lnSpc>
            </a:pPr>
            <a:r>
              <a:rPr lang="en-US" altLang="zh-CN" sz="2800">
                <a:solidFill>
                  <a:srgbClr val="FF0000"/>
                </a:solidFill>
                <a:latin typeface="微软雅黑" charset="-122"/>
                <a:ea typeface="微软雅黑" charset="-122"/>
                <a:cs typeface="楷体_GB2312" pitchFamily="49" charset="-122"/>
              </a:rPr>
              <a:t>        </a:t>
            </a:r>
            <a:r>
              <a:rPr lang="zh-CN" altLang="en-US" sz="2800" b="1">
                <a:solidFill>
                  <a:srgbClr val="FF0000"/>
                </a:solidFill>
                <a:latin typeface="微软雅黑" charset="-122"/>
                <a:ea typeface="微软雅黑" charset="-122"/>
                <a:cs typeface="楷体_GB2312" pitchFamily="49" charset="-122"/>
              </a:rPr>
              <a:t>事故</a:t>
            </a:r>
            <a:r>
              <a:rPr lang="en-US" altLang="zh-CN" sz="2800" b="1">
                <a:solidFill>
                  <a:srgbClr val="FF0000"/>
                </a:solidFill>
                <a:latin typeface="微软雅黑" charset="-122"/>
                <a:ea typeface="微软雅黑" charset="-122"/>
                <a:cs typeface="楷体_GB2312" pitchFamily="49" charset="-122"/>
              </a:rPr>
              <a:t>(Accident)</a:t>
            </a:r>
            <a:r>
              <a:rPr lang="zh-CN" altLang="en-US" sz="2800">
                <a:solidFill>
                  <a:srgbClr val="000000"/>
                </a:solidFill>
                <a:latin typeface="微软雅黑" charset="-122"/>
                <a:ea typeface="微软雅黑" charset="-122"/>
                <a:cs typeface="楷体_GB2312" pitchFamily="49" charset="-122"/>
              </a:rPr>
              <a:t>是发生在人们的生产、生活活动中的意外事件。人们对事故下了种种定义，其中伯克霍夫</a:t>
            </a:r>
            <a:r>
              <a:rPr lang="en-US" altLang="zh-CN" sz="2800">
                <a:solidFill>
                  <a:srgbClr val="000000"/>
                </a:solidFill>
                <a:latin typeface="微软雅黑" charset="-122"/>
                <a:ea typeface="微软雅黑" charset="-122"/>
                <a:cs typeface="楷体_GB2312" pitchFamily="49" charset="-122"/>
              </a:rPr>
              <a:t>(Berckhoff)</a:t>
            </a:r>
            <a:r>
              <a:rPr lang="zh-CN" altLang="en-US" sz="2800">
                <a:solidFill>
                  <a:srgbClr val="000000"/>
                </a:solidFill>
                <a:latin typeface="微软雅黑" charset="-122"/>
                <a:ea typeface="微软雅黑" charset="-122"/>
                <a:cs typeface="楷体_GB2312" pitchFamily="49" charset="-122"/>
              </a:rPr>
              <a:t>的定义较著名。</a:t>
            </a:r>
          </a:p>
          <a:p>
            <a:pPr algn="just">
              <a:lnSpc>
                <a:spcPct val="160000"/>
              </a:lnSpc>
            </a:pPr>
            <a:r>
              <a:rPr lang="zh-CN" altLang="en-US" sz="2800">
                <a:latin typeface="微软雅黑" charset="-122"/>
                <a:ea typeface="微软雅黑" charset="-122"/>
                <a:cs typeface="楷体_GB2312" pitchFamily="49" charset="-122"/>
              </a:rPr>
              <a:t>        </a:t>
            </a:r>
            <a:r>
              <a:rPr lang="zh-CN" altLang="en-US" sz="2800">
                <a:solidFill>
                  <a:srgbClr val="000000"/>
                </a:solidFill>
                <a:latin typeface="微软雅黑" charset="-122"/>
                <a:ea typeface="微软雅黑" charset="-122"/>
                <a:cs typeface="楷体_GB2312" pitchFamily="49" charset="-122"/>
              </a:rPr>
              <a:t>按伯克霍夫的定义，</a:t>
            </a:r>
            <a:r>
              <a:rPr lang="zh-CN" altLang="en-US" sz="2800">
                <a:solidFill>
                  <a:srgbClr val="0000FF"/>
                </a:solidFill>
                <a:latin typeface="微软雅黑" charset="-122"/>
                <a:ea typeface="微软雅黑" charset="-122"/>
                <a:cs typeface="楷体_GB2312" pitchFamily="49" charset="-122"/>
              </a:rPr>
              <a:t>事故是人</a:t>
            </a:r>
            <a:r>
              <a:rPr lang="en-US" altLang="zh-CN" sz="2800">
                <a:solidFill>
                  <a:srgbClr val="0000FF"/>
                </a:solidFill>
                <a:latin typeface="微软雅黑" charset="-122"/>
                <a:ea typeface="微软雅黑" charset="-122"/>
                <a:cs typeface="楷体_GB2312" pitchFamily="49" charset="-122"/>
              </a:rPr>
              <a:t>(</a:t>
            </a:r>
            <a:r>
              <a:rPr lang="zh-CN" altLang="en-US" sz="2800">
                <a:solidFill>
                  <a:srgbClr val="0000FF"/>
                </a:solidFill>
                <a:latin typeface="微软雅黑" charset="-122"/>
                <a:ea typeface="微软雅黑" charset="-122"/>
                <a:cs typeface="楷体_GB2312" pitchFamily="49" charset="-122"/>
              </a:rPr>
              <a:t>个人或集体</a:t>
            </a:r>
            <a:r>
              <a:rPr lang="en-US" altLang="zh-CN" sz="2800">
                <a:solidFill>
                  <a:srgbClr val="0000FF"/>
                </a:solidFill>
                <a:latin typeface="微软雅黑" charset="-122"/>
                <a:ea typeface="微软雅黑" charset="-122"/>
                <a:cs typeface="楷体_GB2312" pitchFamily="49" charset="-122"/>
              </a:rPr>
              <a:t>)</a:t>
            </a:r>
            <a:r>
              <a:rPr lang="zh-CN" altLang="en-US" sz="2800">
                <a:solidFill>
                  <a:srgbClr val="0000FF"/>
                </a:solidFill>
                <a:latin typeface="微软雅黑" charset="-122"/>
                <a:ea typeface="微软雅黑" charset="-122"/>
                <a:cs typeface="楷体_GB2312" pitchFamily="49" charset="-122"/>
              </a:rPr>
              <a:t>在为实现某种意图而进行的活动过程中，突然发生的、违反人的意志的、迫使活动暂时或永久停止的事件</a:t>
            </a:r>
            <a:r>
              <a:rPr lang="zh-CN" altLang="en-US" sz="2800">
                <a:solidFill>
                  <a:srgbClr val="000000"/>
                </a:solidFill>
                <a:latin typeface="微软雅黑" charset="-122"/>
                <a:ea typeface="微软雅黑" charset="-122"/>
                <a:cs typeface="楷体_GB2312" pitchFamily="49" charset="-122"/>
              </a:rPr>
              <a:t>。该定义对事故做了全面的描述。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3"/>
          <p:cNvSpPr>
            <a:spLocks noChangeArrowheads="1"/>
          </p:cNvSpPr>
          <p:nvPr/>
        </p:nvSpPr>
        <p:spPr bwMode="auto">
          <a:xfrm>
            <a:off x="2700338" y="2924175"/>
            <a:ext cx="5665787" cy="682625"/>
          </a:xfrm>
          <a:prstGeom prst="rect">
            <a:avLst/>
          </a:prstGeom>
          <a:noFill/>
          <a:ln w="9525">
            <a:noFill/>
            <a:miter lim="800000"/>
            <a:headEnd/>
            <a:tailEnd/>
          </a:ln>
        </p:spPr>
        <p:txBody>
          <a:bodyPr wrap="none" lIns="81272" tIns="40636" rIns="81272" bIns="40636">
            <a:spAutoFit/>
          </a:bodyPr>
          <a:lstStyle/>
          <a:p>
            <a:r>
              <a:rPr lang="zh-CN" altLang="en-US" sz="3900" b="1">
                <a:latin typeface="微软雅黑" charset="-122"/>
                <a:ea typeface="微软雅黑" charset="-122"/>
              </a:rPr>
              <a:t>化学实验室常见安全事故</a:t>
            </a:r>
          </a:p>
        </p:txBody>
      </p:sp>
      <p:sp>
        <p:nvSpPr>
          <p:cNvPr id="22530" name="TextBox 4"/>
          <p:cNvSpPr txBox="1">
            <a:spLocks noChangeArrowheads="1"/>
          </p:cNvSpPr>
          <p:nvPr/>
        </p:nvSpPr>
        <p:spPr bwMode="auto">
          <a:xfrm>
            <a:off x="611188" y="1843088"/>
            <a:ext cx="1971675" cy="2451100"/>
          </a:xfrm>
          <a:prstGeom prst="rect">
            <a:avLst/>
          </a:prstGeom>
          <a:noFill/>
          <a:ln w="9525">
            <a:noFill/>
            <a:miter lim="800000"/>
            <a:headEnd/>
            <a:tailEnd/>
          </a:ln>
        </p:spPr>
        <p:txBody>
          <a:bodyPr wrap="none" lIns="81272" tIns="40636" rIns="81272" bIns="40636">
            <a:spAutoFit/>
          </a:bodyPr>
          <a:lstStyle/>
          <a:p>
            <a:r>
              <a:rPr lang="en-US" altLang="zh-CN" sz="15400">
                <a:latin typeface="Latha" charset="0"/>
              </a:rPr>
              <a:t>[</a:t>
            </a:r>
            <a:r>
              <a:rPr lang="en-US" altLang="zh-CN" sz="15400">
                <a:latin typeface="FrankRuehl" charset="-79"/>
                <a:cs typeface="FrankRuehl" charset="-79"/>
              </a:rPr>
              <a:t>1</a:t>
            </a:r>
            <a:r>
              <a:rPr lang="en-US" altLang="zh-CN" sz="15400">
                <a:latin typeface="Latha" charset="0"/>
              </a:rPr>
              <a:t>]</a:t>
            </a:r>
            <a:endParaRPr lang="zh-CN" altLang="en-US" sz="15400">
              <a:latin typeface="Latha" charset="0"/>
            </a:endParaRPr>
          </a:p>
        </p:txBody>
      </p:sp>
      <p:sp>
        <p:nvSpPr>
          <p:cNvPr id="22531" name="TextBox 5"/>
          <p:cNvSpPr txBox="1">
            <a:spLocks noChangeArrowheads="1"/>
          </p:cNvSpPr>
          <p:nvPr/>
        </p:nvSpPr>
        <p:spPr bwMode="auto">
          <a:xfrm>
            <a:off x="1835150" y="3089275"/>
            <a:ext cx="930275" cy="461963"/>
          </a:xfrm>
          <a:prstGeom prst="rect">
            <a:avLst/>
          </a:prstGeom>
          <a:solidFill>
            <a:schemeClr val="bg1"/>
          </a:solidFill>
          <a:ln w="9525">
            <a:noFill/>
            <a:miter lim="800000"/>
            <a:headEnd/>
            <a:tailEnd/>
          </a:ln>
        </p:spPr>
        <p:txBody>
          <a:bodyPr wrap="none" lIns="91431" tIns="45715" rIns="91431" bIns="45715">
            <a:spAutoFit/>
          </a:bodyPr>
          <a:lstStyle/>
          <a:p>
            <a:r>
              <a:rPr lang="en-US" altLang="zh-CN" sz="2400">
                <a:latin typeface="Impact" pitchFamily="34" charset="0"/>
              </a:rPr>
              <a:t>SIOSH</a:t>
            </a:r>
            <a:endParaRPr lang="zh-CN" altLang="en-US" sz="2400">
              <a:latin typeface="Impact" pitchFamily="34"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4"/>
          <p:cNvSpPr>
            <a:spLocks noChangeArrowheads="1"/>
          </p:cNvSpPr>
          <p:nvPr/>
        </p:nvSpPr>
        <p:spPr bwMode="auto">
          <a:xfrm>
            <a:off x="179388" y="2095500"/>
            <a:ext cx="8785225" cy="3905250"/>
          </a:xfrm>
          <a:prstGeom prst="rect">
            <a:avLst/>
          </a:prstGeom>
          <a:noFill/>
          <a:ln w="9525">
            <a:noFill/>
            <a:miter lim="800000"/>
            <a:headEnd/>
            <a:tailEnd/>
          </a:ln>
        </p:spPr>
        <p:txBody>
          <a:bodyPr anchor="ctr">
            <a:spAutoFit/>
          </a:bodyPr>
          <a:lstStyle/>
          <a:p>
            <a:pPr algn="just">
              <a:lnSpc>
                <a:spcPct val="150000"/>
              </a:lnSpc>
            </a:pPr>
            <a:r>
              <a:rPr lang="en-US" altLang="zh-CN" sz="2400" b="1">
                <a:latin typeface="微软雅黑" charset="-122"/>
                <a:ea typeface="微软雅黑" charset="-122"/>
                <a:cs typeface="楷体_GB2312" pitchFamily="49" charset="-122"/>
              </a:rPr>
              <a:t>       </a:t>
            </a:r>
            <a:r>
              <a:rPr lang="zh-CN" altLang="en-US" sz="2400" b="1">
                <a:solidFill>
                  <a:srgbClr val="FF0000"/>
                </a:solidFill>
                <a:latin typeface="微软雅黑" charset="-122"/>
                <a:ea typeface="微软雅黑" charset="-122"/>
                <a:cs typeface="楷体_GB2312" pitchFamily="49" charset="-122"/>
              </a:rPr>
              <a:t>安全管理的对象是风险，管理的结果要么是安全，要么是事故</a:t>
            </a:r>
            <a:r>
              <a:rPr lang="zh-CN" altLang="en-US" sz="2400" b="1">
                <a:solidFill>
                  <a:srgbClr val="000000"/>
                </a:solidFill>
                <a:latin typeface="微软雅黑" charset="-122"/>
                <a:ea typeface="微软雅黑" charset="-122"/>
                <a:cs typeface="楷体_GB2312" pitchFamily="49" charset="-122"/>
              </a:rPr>
              <a:t>。</a:t>
            </a:r>
            <a:endParaRPr lang="en-US" sz="2400" b="1">
              <a:solidFill>
                <a:srgbClr val="000000"/>
              </a:solidFill>
              <a:latin typeface="微软雅黑" charset="-122"/>
              <a:ea typeface="微软雅黑" charset="-122"/>
              <a:cs typeface="楷体_GB2312" pitchFamily="49" charset="-122"/>
            </a:endParaRPr>
          </a:p>
          <a:p>
            <a:pPr algn="just">
              <a:lnSpc>
                <a:spcPct val="150000"/>
              </a:lnSpc>
            </a:pPr>
            <a:r>
              <a:rPr lang="en-US" sz="2400" b="1">
                <a:solidFill>
                  <a:srgbClr val="000000"/>
                </a:solidFill>
                <a:latin typeface="微软雅黑" charset="-122"/>
                <a:ea typeface="微软雅黑" charset="-122"/>
                <a:cs typeface="楷体_GB2312" pitchFamily="49" charset="-122"/>
              </a:rPr>
              <a:t>        </a:t>
            </a:r>
            <a:r>
              <a:rPr lang="zh-CN" altLang="en-US" sz="2400" b="1">
                <a:solidFill>
                  <a:srgbClr val="000000"/>
                </a:solidFill>
                <a:latin typeface="微软雅黑" charset="-122"/>
                <a:ea typeface="微软雅黑" charset="-122"/>
                <a:cs typeface="楷体_GB2312" pitchFamily="49" charset="-122"/>
              </a:rPr>
              <a:t>我们说“安全的规律”，确切地说，就是事故发生的规律，就是事故是怎么发生的。世间的事都有个前因后果，事故这个结果也有原因，原因就在于事故相关的各个环节，就是说，事故是一系列事件发生的后果。这些事件是一系列的，一件接一件发生的，就是“一连串的事件”。</a:t>
            </a:r>
          </a:p>
        </p:txBody>
      </p:sp>
      <p:sp>
        <p:nvSpPr>
          <p:cNvPr id="269314" name="Rectangle 5"/>
          <p:cNvSpPr>
            <a:spLocks noChangeArrowheads="1"/>
          </p:cNvSpPr>
          <p:nvPr/>
        </p:nvSpPr>
        <p:spPr bwMode="auto">
          <a:xfrm>
            <a:off x="3063875" y="935038"/>
            <a:ext cx="3006725" cy="769937"/>
          </a:xfrm>
          <a:prstGeom prst="rect">
            <a:avLst/>
          </a:prstGeom>
          <a:noFill/>
          <a:ln w="9525">
            <a:noFill/>
            <a:miter lim="800000"/>
            <a:headEnd/>
            <a:tailEnd/>
          </a:ln>
        </p:spPr>
        <p:txBody>
          <a:bodyPr wrap="none">
            <a:spAutoFit/>
          </a:bodyPr>
          <a:lstStyle/>
          <a:p>
            <a:r>
              <a:rPr lang="zh-CN" altLang="en-US" sz="4400" b="1">
                <a:latin typeface="微软雅黑" charset="-122"/>
                <a:ea typeface="微软雅黑" charset="-122"/>
              </a:rPr>
              <a:t>安全的规律</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矩形 1"/>
          <p:cNvSpPr>
            <a:spLocks noChangeArrowheads="1"/>
          </p:cNvSpPr>
          <p:nvPr/>
        </p:nvSpPr>
        <p:spPr bwMode="auto">
          <a:xfrm>
            <a:off x="285750" y="1643063"/>
            <a:ext cx="8497888" cy="4689475"/>
          </a:xfrm>
          <a:prstGeom prst="rect">
            <a:avLst/>
          </a:prstGeom>
          <a:noFill/>
          <a:ln w="9525">
            <a:noFill/>
            <a:miter lim="800000"/>
            <a:headEnd/>
            <a:tailEnd/>
          </a:ln>
        </p:spPr>
        <p:txBody>
          <a:bodyPr>
            <a:spAutoFit/>
          </a:bodyPr>
          <a:lstStyle/>
          <a:p>
            <a:pPr algn="just">
              <a:lnSpc>
                <a:spcPct val="140000"/>
              </a:lnSpc>
            </a:pPr>
            <a:r>
              <a:rPr lang="zh-CN" altLang="en-US" sz="2400" b="1">
                <a:latin typeface="微软雅黑" charset="-122"/>
                <a:ea typeface="微软雅黑" charset="-122"/>
              </a:rPr>
              <a:t>        </a:t>
            </a:r>
            <a:r>
              <a:rPr lang="zh-CN" altLang="en-US" sz="2400" b="1">
                <a:solidFill>
                  <a:srgbClr val="000000"/>
                </a:solidFill>
                <a:latin typeface="微软雅黑" charset="-122"/>
                <a:ea typeface="微软雅黑" charset="-122"/>
              </a:rPr>
              <a:t>安全管理的“事故链”原理。</a:t>
            </a:r>
            <a:endParaRPr lang="en-US" sz="2400" b="1">
              <a:solidFill>
                <a:srgbClr val="000000"/>
              </a:solidFill>
              <a:latin typeface="微软雅黑" charset="-122"/>
              <a:ea typeface="微软雅黑" charset="-122"/>
            </a:endParaRPr>
          </a:p>
          <a:p>
            <a:pPr algn="just">
              <a:lnSpc>
                <a:spcPct val="140000"/>
              </a:lnSpc>
            </a:pPr>
            <a:r>
              <a:rPr lang="zh-CN" altLang="en-US" sz="2400" b="1">
                <a:solidFill>
                  <a:srgbClr val="000000"/>
                </a:solidFill>
                <a:latin typeface="微软雅黑" charset="-122"/>
                <a:ea typeface="微软雅黑" charset="-122"/>
              </a:rPr>
              <a:t>        事故让人们看到了一个锁链：</a:t>
            </a:r>
            <a:r>
              <a:rPr lang="zh-CN" altLang="en-US" sz="2400" b="1">
                <a:solidFill>
                  <a:srgbClr val="0000FF"/>
                </a:solidFill>
                <a:latin typeface="微软雅黑" charset="-122"/>
                <a:ea typeface="微软雅黑" charset="-122"/>
              </a:rPr>
              <a:t>初始原因→间接原因→直接原因→事故→伤害</a:t>
            </a:r>
            <a:r>
              <a:rPr lang="zh-CN" altLang="en-US" sz="2400" b="1">
                <a:solidFill>
                  <a:srgbClr val="FF0066"/>
                </a:solidFill>
                <a:latin typeface="微软雅黑" charset="-122"/>
                <a:ea typeface="微软雅黑" charset="-122"/>
              </a:rPr>
              <a:t>。这是一个链条，传统、社会环境、人的不安全行为或物的不安全状态、人的失误、事故伤害；又像一张张多米诺骨牌，一旦第一张倒下，就会导致第二张、第三张直至第五张骨牌倒下，最终导致事故发生，出现相应的损失</a:t>
            </a:r>
            <a:r>
              <a:rPr lang="zh-CN" altLang="en-US" sz="2400" b="1">
                <a:solidFill>
                  <a:srgbClr val="000000"/>
                </a:solidFill>
                <a:latin typeface="微软雅黑" charset="-122"/>
                <a:ea typeface="微软雅黑" charset="-122"/>
              </a:rPr>
              <a:t>。按照“事故链”原理的解释，事故是因为某些个环节在连续的时间内出现了缺陷，这些不止一个的缺陷构成了整个安全体系的失效，酿成大祸。</a:t>
            </a:r>
          </a:p>
        </p:txBody>
      </p:sp>
      <p:sp>
        <p:nvSpPr>
          <p:cNvPr id="270338" name="Rectangle 5"/>
          <p:cNvSpPr>
            <a:spLocks noChangeArrowheads="1"/>
          </p:cNvSpPr>
          <p:nvPr/>
        </p:nvSpPr>
        <p:spPr bwMode="auto">
          <a:xfrm>
            <a:off x="2857500" y="1000125"/>
            <a:ext cx="2757488" cy="708025"/>
          </a:xfrm>
          <a:prstGeom prst="rect">
            <a:avLst/>
          </a:prstGeom>
          <a:noFill/>
          <a:ln w="9525">
            <a:noFill/>
            <a:miter lim="800000"/>
            <a:headEnd/>
            <a:tailEnd/>
          </a:ln>
        </p:spPr>
        <p:txBody>
          <a:bodyPr wrap="none">
            <a:spAutoFit/>
          </a:bodyPr>
          <a:lstStyle/>
          <a:p>
            <a:r>
              <a:rPr lang="zh-CN" altLang="en-US" sz="4000" b="1">
                <a:latin typeface="微软雅黑" charset="-122"/>
                <a:ea typeface="微软雅黑" charset="-122"/>
              </a:rPr>
              <a:t>安全的规律</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ChangeArrowheads="1"/>
          </p:cNvSpPr>
          <p:nvPr/>
        </p:nvSpPr>
        <p:spPr bwMode="auto">
          <a:xfrm>
            <a:off x="857250" y="1193800"/>
            <a:ext cx="7358063" cy="735013"/>
          </a:xfrm>
          <a:prstGeom prst="rect">
            <a:avLst/>
          </a:prstGeom>
          <a:noFill/>
          <a:ln w="9525">
            <a:noFill/>
            <a:miter lim="800000"/>
            <a:headEnd/>
            <a:tailEnd/>
          </a:ln>
        </p:spPr>
        <p:txBody>
          <a:bodyPr/>
          <a:lstStyle/>
          <a:p>
            <a:pPr marL="342900" indent="-342900" algn="ctr">
              <a:spcBef>
                <a:spcPct val="20000"/>
              </a:spcBef>
            </a:pPr>
            <a:r>
              <a:rPr lang="en-US" altLang="zh-CN" sz="3600" b="1">
                <a:solidFill>
                  <a:srgbClr val="FF0000"/>
                </a:solidFill>
                <a:latin typeface="微软雅黑" charset="-122"/>
                <a:ea typeface="微软雅黑" charset="-122"/>
              </a:rPr>
              <a:t> </a:t>
            </a:r>
            <a:r>
              <a:rPr lang="zh-CN" altLang="en-US" sz="3600" b="1">
                <a:solidFill>
                  <a:srgbClr val="FF0000"/>
                </a:solidFill>
                <a:latin typeface="微软雅黑" charset="-122"/>
                <a:ea typeface="微软雅黑" charset="-122"/>
              </a:rPr>
              <a:t>事故原因</a:t>
            </a:r>
            <a:r>
              <a:rPr lang="en-US" altLang="zh-CN" sz="3600" b="1">
                <a:solidFill>
                  <a:srgbClr val="FF0000"/>
                </a:solidFill>
                <a:latin typeface="微软雅黑" charset="-122"/>
                <a:ea typeface="微软雅黑" charset="-122"/>
              </a:rPr>
              <a:t>- </a:t>
            </a:r>
            <a:r>
              <a:rPr lang="zh-CN" altLang="en-US" sz="3600" b="1">
                <a:solidFill>
                  <a:srgbClr val="FF0000"/>
                </a:solidFill>
                <a:latin typeface="微软雅黑" charset="-122"/>
                <a:ea typeface="微软雅黑" charset="-122"/>
              </a:rPr>
              <a:t>五骨牌</a:t>
            </a:r>
            <a:r>
              <a:rPr lang="en-US" altLang="zh-CN" sz="3600" b="1">
                <a:solidFill>
                  <a:srgbClr val="FF0000"/>
                </a:solidFill>
                <a:latin typeface="微软雅黑" charset="-122"/>
                <a:ea typeface="微软雅黑" charset="-122"/>
              </a:rPr>
              <a:t>(</a:t>
            </a:r>
            <a:r>
              <a:rPr lang="zh-CN" altLang="en-US" sz="3600" b="1">
                <a:solidFill>
                  <a:srgbClr val="FF0000"/>
                </a:solidFill>
                <a:latin typeface="微软雅黑" charset="-122"/>
                <a:ea typeface="微软雅黑" charset="-122"/>
              </a:rPr>
              <a:t>事故链）原理</a:t>
            </a:r>
          </a:p>
        </p:txBody>
      </p:sp>
      <p:sp>
        <p:nvSpPr>
          <p:cNvPr id="271362" name="Text Box 3"/>
          <p:cNvSpPr txBox="1">
            <a:spLocks noChangeArrowheads="1"/>
          </p:cNvSpPr>
          <p:nvPr/>
        </p:nvSpPr>
        <p:spPr bwMode="auto">
          <a:xfrm>
            <a:off x="539750" y="4216400"/>
            <a:ext cx="8093075" cy="2212975"/>
          </a:xfrm>
          <a:prstGeom prst="rect">
            <a:avLst/>
          </a:prstGeom>
          <a:noFill/>
          <a:ln w="9525">
            <a:noFill/>
            <a:miter lim="800000"/>
            <a:headEnd/>
            <a:tailEnd/>
          </a:ln>
        </p:spPr>
        <p:txBody>
          <a:bodyPr>
            <a:spAutoFit/>
          </a:bodyPr>
          <a:lstStyle/>
          <a:p>
            <a:pPr algn="just">
              <a:lnSpc>
                <a:spcPct val="145000"/>
              </a:lnSpc>
              <a:spcBef>
                <a:spcPct val="20000"/>
              </a:spcBef>
            </a:pPr>
            <a:r>
              <a:rPr kumimoji="1" lang="en-US" altLang="zh-CN" sz="2000">
                <a:latin typeface="微软雅黑" charset="-122"/>
                <a:ea typeface="微软雅黑" charset="-122"/>
              </a:rPr>
              <a:t>        </a:t>
            </a:r>
            <a:r>
              <a:rPr kumimoji="1" lang="zh-CN" altLang="en-US" sz="2400">
                <a:latin typeface="微软雅黑" charset="-122"/>
                <a:ea typeface="微软雅黑" charset="-122"/>
              </a:rPr>
              <a:t>在</a:t>
            </a:r>
            <a:r>
              <a:rPr kumimoji="1" lang="en-US" altLang="zh-CN" sz="2400">
                <a:latin typeface="微软雅黑" charset="-122"/>
                <a:ea typeface="微软雅黑" charset="-122"/>
              </a:rPr>
              <a:t>H.W.Heinrich</a:t>
            </a:r>
            <a:r>
              <a:rPr kumimoji="1" lang="zh-CN" altLang="en-US" sz="2400">
                <a:latin typeface="微软雅黑" charset="-122"/>
                <a:ea typeface="微软雅黑" charset="-122"/>
              </a:rPr>
              <a:t>之五骨牌原理中，</a:t>
            </a:r>
            <a:r>
              <a:rPr kumimoji="1" lang="zh-CN" altLang="en-US" sz="2400">
                <a:solidFill>
                  <a:srgbClr val="FF0000"/>
                </a:solidFill>
                <a:latin typeface="微软雅黑" charset="-122"/>
                <a:ea typeface="微软雅黑" charset="-122"/>
              </a:rPr>
              <a:t>灾害均由事故引起。而事故由不安全行为及不安全环境所引起，如果整个社会对安全存有某一种缺陷，因而造就人的缺陷，因此产生不安全环境及行为。</a:t>
            </a:r>
          </a:p>
        </p:txBody>
      </p:sp>
      <p:grpSp>
        <p:nvGrpSpPr>
          <p:cNvPr id="271363" name="组合 20"/>
          <p:cNvGrpSpPr>
            <a:grpSpLocks/>
          </p:cNvGrpSpPr>
          <p:nvPr/>
        </p:nvGrpSpPr>
        <p:grpSpPr bwMode="auto">
          <a:xfrm>
            <a:off x="1219200" y="2286000"/>
            <a:ext cx="6329363" cy="1870075"/>
            <a:chOff x="1219200" y="2285992"/>
            <a:chExt cx="6329378" cy="1870077"/>
          </a:xfrm>
        </p:grpSpPr>
        <p:grpSp>
          <p:nvGrpSpPr>
            <p:cNvPr id="271365" name="组合 19"/>
            <p:cNvGrpSpPr>
              <a:grpSpLocks/>
            </p:cNvGrpSpPr>
            <p:nvPr/>
          </p:nvGrpSpPr>
          <p:grpSpPr bwMode="auto">
            <a:xfrm>
              <a:off x="1219200" y="2285992"/>
              <a:ext cx="3400420" cy="1752600"/>
              <a:chOff x="1219200" y="1844675"/>
              <a:chExt cx="3400420" cy="1752600"/>
            </a:xfrm>
          </p:grpSpPr>
          <p:sp>
            <p:nvSpPr>
              <p:cNvPr id="3076" name="Rectangle 4"/>
              <p:cNvSpPr>
                <a:spLocks noChangeArrowheads="1"/>
              </p:cNvSpPr>
              <p:nvPr/>
            </p:nvSpPr>
            <p:spPr bwMode="auto">
              <a:xfrm>
                <a:off x="1219200" y="1844675"/>
                <a:ext cx="762000" cy="1752600"/>
              </a:xfrm>
              <a:prstGeom prst="rect">
                <a:avLst/>
              </a:prstGeom>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solidFill>
                    <a:schemeClr val="bg1"/>
                  </a:solidFill>
                  <a:latin typeface="Times New Roman" panose="02020603050405020304" pitchFamily="18" charset="0"/>
                </a:endParaRPr>
              </a:p>
            </p:txBody>
          </p:sp>
          <p:sp>
            <p:nvSpPr>
              <p:cNvPr id="3077" name="Rectangle 5"/>
              <p:cNvSpPr>
                <a:spLocks noChangeArrowheads="1"/>
              </p:cNvSpPr>
              <p:nvPr/>
            </p:nvSpPr>
            <p:spPr bwMode="auto">
              <a:xfrm>
                <a:off x="2500298" y="1844675"/>
                <a:ext cx="762000" cy="1752600"/>
              </a:xfrm>
              <a:prstGeom prst="rect">
                <a:avLst/>
              </a:prstGeom>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solidFill>
                    <a:schemeClr val="bg1"/>
                  </a:solidFill>
                  <a:latin typeface="Times New Roman" panose="02020603050405020304" pitchFamily="18" charset="0"/>
                </a:endParaRPr>
              </a:p>
            </p:txBody>
          </p:sp>
          <p:sp>
            <p:nvSpPr>
              <p:cNvPr id="3078" name="Rectangle 6"/>
              <p:cNvSpPr>
                <a:spLocks noChangeArrowheads="1"/>
              </p:cNvSpPr>
              <p:nvPr/>
            </p:nvSpPr>
            <p:spPr bwMode="auto">
              <a:xfrm>
                <a:off x="3857620" y="1844675"/>
                <a:ext cx="762000" cy="1752600"/>
              </a:xfrm>
              <a:prstGeom prst="rect">
                <a:avLst/>
              </a:prstGeom>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solidFill>
                    <a:schemeClr val="bg1"/>
                  </a:solidFill>
                  <a:latin typeface="Times New Roman" panose="02020603050405020304" pitchFamily="18" charset="0"/>
                </a:endParaRPr>
              </a:p>
            </p:txBody>
          </p:sp>
        </p:grpSp>
        <p:grpSp>
          <p:nvGrpSpPr>
            <p:cNvPr id="271366" name="组合 18"/>
            <p:cNvGrpSpPr>
              <a:grpSpLocks/>
            </p:cNvGrpSpPr>
            <p:nvPr/>
          </p:nvGrpSpPr>
          <p:grpSpPr bwMode="auto">
            <a:xfrm>
              <a:off x="1300205" y="2357430"/>
              <a:ext cx="6248373" cy="1798639"/>
              <a:chOff x="1300205" y="1844675"/>
              <a:chExt cx="6248373" cy="1798639"/>
            </a:xfrm>
          </p:grpSpPr>
          <p:sp>
            <p:nvSpPr>
              <p:cNvPr id="3079" name="Rectangle 7"/>
              <p:cNvSpPr>
                <a:spLocks noChangeArrowheads="1"/>
              </p:cNvSpPr>
              <p:nvPr/>
            </p:nvSpPr>
            <p:spPr bwMode="auto">
              <a:xfrm>
                <a:off x="5357818" y="1844675"/>
                <a:ext cx="762000" cy="1752600"/>
              </a:xfrm>
              <a:prstGeom prst="rect">
                <a:avLst/>
              </a:prstGeom>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solidFill>
                    <a:schemeClr val="bg1"/>
                  </a:solidFill>
                  <a:latin typeface="Times New Roman" panose="02020603050405020304" pitchFamily="18" charset="0"/>
                </a:endParaRPr>
              </a:p>
            </p:txBody>
          </p:sp>
          <p:sp>
            <p:nvSpPr>
              <p:cNvPr id="3080" name="Rectangle 8"/>
              <p:cNvSpPr>
                <a:spLocks noChangeArrowheads="1"/>
              </p:cNvSpPr>
              <p:nvPr/>
            </p:nvSpPr>
            <p:spPr bwMode="auto">
              <a:xfrm>
                <a:off x="6786578" y="1844675"/>
                <a:ext cx="762000" cy="1752600"/>
              </a:xfrm>
              <a:prstGeom prst="rect">
                <a:avLst/>
              </a:prstGeom>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solidFill>
                    <a:schemeClr val="bg1"/>
                  </a:solidFill>
                  <a:latin typeface="Times New Roman" panose="02020603050405020304" pitchFamily="18" charset="0"/>
                </a:endParaRPr>
              </a:p>
            </p:txBody>
          </p:sp>
          <p:sp>
            <p:nvSpPr>
              <p:cNvPr id="3081" name="AutoShape 9"/>
              <p:cNvSpPr>
                <a:spLocks noChangeArrowheads="1"/>
              </p:cNvSpPr>
              <p:nvPr/>
            </p:nvSpPr>
            <p:spPr bwMode="auto">
              <a:xfrm>
                <a:off x="2000232" y="2378075"/>
                <a:ext cx="514368" cy="685800"/>
              </a:xfrm>
              <a:prstGeom prst="rightArrow">
                <a:avLst>
                  <a:gd name="adj1" fmla="val 50000"/>
                  <a:gd name="adj2" fmla="val 25000"/>
                </a:avLst>
              </a:prstGeom>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endParaRPr lang="zh-CN" altLang="en-US">
                  <a:solidFill>
                    <a:schemeClr val="bg1"/>
                  </a:solidFill>
                </a:endParaRPr>
              </a:p>
            </p:txBody>
          </p:sp>
          <p:sp>
            <p:nvSpPr>
              <p:cNvPr id="3082" name="AutoShape 10"/>
              <p:cNvSpPr>
                <a:spLocks noChangeArrowheads="1"/>
              </p:cNvSpPr>
              <p:nvPr/>
            </p:nvSpPr>
            <p:spPr bwMode="auto">
              <a:xfrm>
                <a:off x="3214678" y="2428868"/>
                <a:ext cx="604846" cy="685800"/>
              </a:xfrm>
              <a:prstGeom prst="rightArrow">
                <a:avLst>
                  <a:gd name="adj1" fmla="val 50000"/>
                  <a:gd name="adj2" fmla="val 25000"/>
                </a:avLst>
              </a:prstGeom>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endParaRPr lang="zh-CN" altLang="en-US">
                  <a:solidFill>
                    <a:schemeClr val="bg1"/>
                  </a:solidFill>
                </a:endParaRPr>
              </a:p>
            </p:txBody>
          </p:sp>
          <p:sp>
            <p:nvSpPr>
              <p:cNvPr id="3083" name="AutoShape 11"/>
              <p:cNvSpPr>
                <a:spLocks noChangeArrowheads="1"/>
              </p:cNvSpPr>
              <p:nvPr/>
            </p:nvSpPr>
            <p:spPr bwMode="auto">
              <a:xfrm>
                <a:off x="4572000" y="2378075"/>
                <a:ext cx="695324" cy="685800"/>
              </a:xfrm>
              <a:prstGeom prst="rightArrow">
                <a:avLst>
                  <a:gd name="adj1" fmla="val 50000"/>
                  <a:gd name="adj2" fmla="val 25000"/>
                </a:avLst>
              </a:prstGeom>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endParaRPr lang="zh-CN" altLang="en-US">
                  <a:solidFill>
                    <a:schemeClr val="bg1"/>
                  </a:solidFill>
                </a:endParaRPr>
              </a:p>
            </p:txBody>
          </p:sp>
          <p:sp>
            <p:nvSpPr>
              <p:cNvPr id="3084" name="AutoShape 12"/>
              <p:cNvSpPr>
                <a:spLocks noChangeArrowheads="1"/>
              </p:cNvSpPr>
              <p:nvPr/>
            </p:nvSpPr>
            <p:spPr bwMode="auto">
              <a:xfrm>
                <a:off x="6072198" y="2378075"/>
                <a:ext cx="733412" cy="685800"/>
              </a:xfrm>
              <a:prstGeom prst="rightArrow">
                <a:avLst>
                  <a:gd name="adj1" fmla="val 50000"/>
                  <a:gd name="adj2" fmla="val 25000"/>
                </a:avLst>
              </a:prstGeom>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endParaRPr lang="zh-CN" altLang="en-US">
                  <a:solidFill>
                    <a:schemeClr val="bg1"/>
                  </a:solidFill>
                </a:endParaRPr>
              </a:p>
            </p:txBody>
          </p:sp>
          <p:sp>
            <p:nvSpPr>
              <p:cNvPr id="271385" name="Text Box 13"/>
              <p:cNvSpPr txBox="1">
                <a:spLocks noChangeArrowheads="1"/>
              </p:cNvSpPr>
              <p:nvPr/>
            </p:nvSpPr>
            <p:spPr bwMode="auto">
              <a:xfrm>
                <a:off x="1300205" y="1887538"/>
                <a:ext cx="553998" cy="1700272"/>
              </a:xfrm>
              <a:prstGeom prst="rect">
                <a:avLst/>
              </a:prstGeom>
              <a:noFill/>
              <a:ln w="9525">
                <a:noFill/>
                <a:miter lim="800000"/>
                <a:headEnd/>
                <a:tailEnd/>
              </a:ln>
            </p:spPr>
            <p:txBody>
              <a:bodyPr vert="eaVert">
                <a:spAutoFit/>
              </a:bodyPr>
              <a:lstStyle/>
              <a:p>
                <a:pPr algn="ctr"/>
                <a:r>
                  <a:rPr kumimoji="1" lang="zh-CN" altLang="en-US" sz="2400" b="1">
                    <a:solidFill>
                      <a:schemeClr val="bg1"/>
                    </a:solidFill>
                    <a:latin typeface="微软雅黑" charset="-122"/>
                    <a:ea typeface="微软雅黑" charset="-122"/>
                  </a:rPr>
                  <a:t>社会的缺陷</a:t>
                </a:r>
              </a:p>
            </p:txBody>
          </p:sp>
          <p:sp>
            <p:nvSpPr>
              <p:cNvPr id="271386" name="Text Box 14"/>
              <p:cNvSpPr txBox="1">
                <a:spLocks noChangeArrowheads="1"/>
              </p:cNvSpPr>
              <p:nvPr/>
            </p:nvSpPr>
            <p:spPr bwMode="auto">
              <a:xfrm>
                <a:off x="2638454" y="2082800"/>
                <a:ext cx="553998" cy="1379465"/>
              </a:xfrm>
              <a:prstGeom prst="rect">
                <a:avLst/>
              </a:prstGeom>
              <a:noFill/>
              <a:ln w="9525">
                <a:noFill/>
                <a:miter lim="800000"/>
                <a:headEnd/>
                <a:tailEnd/>
              </a:ln>
            </p:spPr>
            <p:txBody>
              <a:bodyPr vert="eaVert">
                <a:spAutoFit/>
              </a:bodyPr>
              <a:lstStyle/>
              <a:p>
                <a:pPr algn="ctr"/>
                <a:r>
                  <a:rPr kumimoji="1" lang="zh-CN" altLang="en-US" sz="2400" b="1">
                    <a:solidFill>
                      <a:schemeClr val="bg1"/>
                    </a:solidFill>
                    <a:latin typeface="微软雅黑" charset="-122"/>
                    <a:ea typeface="微软雅黑" charset="-122"/>
                  </a:rPr>
                  <a:t>人的缺陷</a:t>
                </a:r>
              </a:p>
            </p:txBody>
          </p:sp>
          <p:sp>
            <p:nvSpPr>
              <p:cNvPr id="271387" name="Text Box 15"/>
              <p:cNvSpPr txBox="1">
                <a:spLocks noChangeArrowheads="1"/>
              </p:cNvSpPr>
              <p:nvPr/>
            </p:nvSpPr>
            <p:spPr bwMode="auto">
              <a:xfrm>
                <a:off x="3929061" y="1884363"/>
                <a:ext cx="461665" cy="1758951"/>
              </a:xfrm>
              <a:prstGeom prst="rect">
                <a:avLst/>
              </a:prstGeom>
              <a:noFill/>
              <a:ln w="9525">
                <a:noFill/>
                <a:miter lim="800000"/>
                <a:headEnd/>
                <a:tailEnd/>
              </a:ln>
            </p:spPr>
            <p:txBody>
              <a:bodyPr vert="eaVert">
                <a:spAutoFit/>
              </a:bodyPr>
              <a:lstStyle/>
              <a:p>
                <a:pPr>
                  <a:spcBef>
                    <a:spcPct val="50000"/>
                  </a:spcBef>
                </a:pPr>
                <a:r>
                  <a:rPr kumimoji="1" lang="zh-CN" altLang="en-US" b="1">
                    <a:solidFill>
                      <a:schemeClr val="bg1"/>
                    </a:solidFill>
                    <a:latin typeface="微软雅黑" charset="-122"/>
                    <a:ea typeface="微软雅黑" charset="-122"/>
                  </a:rPr>
                  <a:t>不安全环境行为</a:t>
                </a:r>
              </a:p>
            </p:txBody>
          </p:sp>
          <p:sp>
            <p:nvSpPr>
              <p:cNvPr id="271388" name="Text Box 16"/>
              <p:cNvSpPr txBox="1">
                <a:spLocks noChangeArrowheads="1"/>
              </p:cNvSpPr>
              <p:nvPr/>
            </p:nvSpPr>
            <p:spPr bwMode="auto">
              <a:xfrm>
                <a:off x="5495974" y="2205037"/>
                <a:ext cx="553998" cy="928331"/>
              </a:xfrm>
              <a:prstGeom prst="rect">
                <a:avLst/>
              </a:prstGeom>
              <a:noFill/>
              <a:ln w="9525">
                <a:noFill/>
                <a:miter lim="800000"/>
                <a:headEnd/>
                <a:tailEnd/>
              </a:ln>
            </p:spPr>
            <p:txBody>
              <a:bodyPr vert="eaVert">
                <a:spAutoFit/>
              </a:bodyPr>
              <a:lstStyle/>
              <a:p>
                <a:pPr algn="ctr"/>
                <a:r>
                  <a:rPr kumimoji="1" lang="zh-CN" altLang="en-US" sz="2400" b="1">
                    <a:solidFill>
                      <a:schemeClr val="bg1"/>
                    </a:solidFill>
                    <a:latin typeface="微软雅黑" charset="-122"/>
                    <a:ea typeface="微软雅黑" charset="-122"/>
                  </a:rPr>
                  <a:t>事  故</a:t>
                </a:r>
              </a:p>
            </p:txBody>
          </p:sp>
          <p:sp>
            <p:nvSpPr>
              <p:cNvPr id="271389" name="Text Box 17"/>
              <p:cNvSpPr txBox="1">
                <a:spLocks noChangeArrowheads="1"/>
              </p:cNvSpPr>
              <p:nvPr/>
            </p:nvSpPr>
            <p:spPr bwMode="auto">
              <a:xfrm>
                <a:off x="6946960" y="2133600"/>
                <a:ext cx="553998" cy="970104"/>
              </a:xfrm>
              <a:prstGeom prst="rect">
                <a:avLst/>
              </a:prstGeom>
              <a:noFill/>
              <a:ln w="9525">
                <a:noFill/>
                <a:miter lim="800000"/>
                <a:headEnd/>
                <a:tailEnd/>
              </a:ln>
            </p:spPr>
            <p:txBody>
              <a:bodyPr vert="eaVert">
                <a:spAutoFit/>
              </a:bodyPr>
              <a:lstStyle/>
              <a:p>
                <a:pPr algn="ctr"/>
                <a:r>
                  <a:rPr kumimoji="1" lang="zh-CN" altLang="en-US" sz="2400" b="1">
                    <a:solidFill>
                      <a:schemeClr val="bg1"/>
                    </a:solidFill>
                    <a:latin typeface="微软雅黑" charset="-122"/>
                    <a:ea typeface="微软雅黑" charset="-122"/>
                  </a:rPr>
                  <a:t>灾   </a:t>
                </a:r>
                <a:r>
                  <a:rPr kumimoji="1" lang="zh-CN" altLang="en-US" sz="2000" b="1">
                    <a:solidFill>
                      <a:schemeClr val="bg1"/>
                    </a:solidFill>
                    <a:latin typeface="微软雅黑" charset="-122"/>
                    <a:ea typeface="微软雅黑" charset="-122"/>
                  </a:rPr>
                  <a:t>难</a:t>
                </a:r>
              </a:p>
            </p:txBody>
          </p:sp>
        </p:grpSp>
      </p:grpSp>
      <p:sp>
        <p:nvSpPr>
          <p:cNvPr id="271364" name="Rectangle 19"/>
          <p:cNvSpPr>
            <a:spLocks noChangeArrowheads="1"/>
          </p:cNvSpPr>
          <p:nvPr/>
        </p:nvSpPr>
        <p:spPr bwMode="auto">
          <a:xfrm>
            <a:off x="6715125" y="155575"/>
            <a:ext cx="2222500" cy="701675"/>
          </a:xfrm>
          <a:prstGeom prst="rect">
            <a:avLst/>
          </a:prstGeom>
          <a:noFill/>
          <a:ln w="9525">
            <a:noFill/>
            <a:miter lim="800000"/>
            <a:headEnd/>
            <a:tailEnd/>
          </a:ln>
        </p:spPr>
        <p:txBody>
          <a:bodyPr wrap="none">
            <a:spAutoFit/>
          </a:bodyPr>
          <a:lstStyle/>
          <a:p>
            <a:r>
              <a:rPr kumimoji="1" lang="zh-CN" altLang="en-US" sz="4000" b="1">
                <a:solidFill>
                  <a:schemeClr val="bg1"/>
                </a:solidFill>
                <a:latin typeface="微软雅黑" charset="-122"/>
                <a:ea typeface="微软雅黑" charset="-122"/>
              </a:rPr>
              <a:t>人的问题</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ChangeArrowheads="1"/>
          </p:cNvSpPr>
          <p:nvPr/>
        </p:nvSpPr>
        <p:spPr bwMode="auto">
          <a:xfrm>
            <a:off x="685800" y="785813"/>
            <a:ext cx="7772400" cy="1143000"/>
          </a:xfrm>
          <a:prstGeom prst="rect">
            <a:avLst/>
          </a:prstGeom>
          <a:noFill/>
          <a:ln w="9525">
            <a:noFill/>
            <a:miter lim="800000"/>
            <a:headEnd/>
            <a:tailEnd/>
          </a:ln>
        </p:spPr>
        <p:txBody>
          <a:bodyPr anchor="ctr"/>
          <a:lstStyle/>
          <a:p>
            <a:pPr algn="ctr"/>
            <a:r>
              <a:rPr lang="zh-CN" altLang="en-US" sz="4000" b="1">
                <a:latin typeface="微软雅黑" charset="-122"/>
                <a:ea typeface="微软雅黑" charset="-122"/>
              </a:rPr>
              <a:t>新五骨牌（事故链）原理</a:t>
            </a:r>
          </a:p>
        </p:txBody>
      </p:sp>
      <p:sp>
        <p:nvSpPr>
          <p:cNvPr id="272386" name="Rectangle 3"/>
          <p:cNvSpPr>
            <a:spLocks noChangeArrowheads="1"/>
          </p:cNvSpPr>
          <p:nvPr/>
        </p:nvSpPr>
        <p:spPr bwMode="auto">
          <a:xfrm>
            <a:off x="500063" y="4429125"/>
            <a:ext cx="7772400" cy="1876425"/>
          </a:xfrm>
          <a:prstGeom prst="rect">
            <a:avLst/>
          </a:prstGeom>
          <a:noFill/>
          <a:ln w="9525">
            <a:noFill/>
            <a:miter lim="800000"/>
            <a:headEnd/>
            <a:tailEnd/>
          </a:ln>
        </p:spPr>
        <p:txBody>
          <a:bodyPr/>
          <a:lstStyle/>
          <a:p>
            <a:pPr marL="342900" indent="-342900" algn="just">
              <a:lnSpc>
                <a:spcPct val="165000"/>
              </a:lnSpc>
              <a:spcBef>
                <a:spcPct val="20000"/>
              </a:spcBef>
            </a:pPr>
            <a:r>
              <a:rPr lang="en-US" altLang="zh-CN" sz="2400">
                <a:latin typeface="微软雅黑" charset="-122"/>
                <a:ea typeface="微软雅黑" charset="-122"/>
              </a:rPr>
              <a:t>      </a:t>
            </a:r>
            <a:r>
              <a:rPr lang="zh-CN" altLang="en-US" sz="2400">
                <a:latin typeface="微软雅黑" charset="-122"/>
                <a:ea typeface="微软雅黑" charset="-122"/>
              </a:rPr>
              <a:t>事故虽由不安全行为及不安全环境所引起，而两者乃是由</a:t>
            </a:r>
            <a:r>
              <a:rPr lang="zh-CN" altLang="en-US" sz="2400">
                <a:solidFill>
                  <a:srgbClr val="FF0000"/>
                </a:solidFill>
                <a:latin typeface="微软雅黑" charset="-122"/>
                <a:ea typeface="微软雅黑" charset="-122"/>
              </a:rPr>
              <a:t>不良管理所引起，根本上是管理不善、不重视安全、无安全政策及决心</a:t>
            </a:r>
            <a:r>
              <a:rPr lang="zh-CN" altLang="en-US" sz="2400">
                <a:latin typeface="微软雅黑" charset="-122"/>
                <a:ea typeface="微软雅黑" charset="-122"/>
              </a:rPr>
              <a:t>。 </a:t>
            </a:r>
            <a:endParaRPr lang="zh-CN" altLang="en-US" sz="2800">
              <a:latin typeface="微软雅黑" charset="-122"/>
              <a:ea typeface="微软雅黑" charset="-122"/>
            </a:endParaRPr>
          </a:p>
        </p:txBody>
      </p:sp>
      <p:sp>
        <p:nvSpPr>
          <p:cNvPr id="4100" name="Rectangle 4"/>
          <p:cNvSpPr>
            <a:spLocks noChangeArrowheads="1"/>
          </p:cNvSpPr>
          <p:nvPr/>
        </p:nvSpPr>
        <p:spPr bwMode="auto">
          <a:xfrm>
            <a:off x="849313" y="2057400"/>
            <a:ext cx="914400" cy="1981200"/>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latin typeface="Times New Roman" panose="02020603050405020304" pitchFamily="18" charset="0"/>
            </a:endParaRPr>
          </a:p>
        </p:txBody>
      </p:sp>
      <p:sp>
        <p:nvSpPr>
          <p:cNvPr id="4101" name="Rectangle 5"/>
          <p:cNvSpPr>
            <a:spLocks noChangeArrowheads="1"/>
          </p:cNvSpPr>
          <p:nvPr/>
        </p:nvSpPr>
        <p:spPr bwMode="auto">
          <a:xfrm>
            <a:off x="2433638" y="2057400"/>
            <a:ext cx="914400" cy="1981200"/>
          </a:xfrm>
          <a:prstGeom prst="rect">
            <a:avLst/>
          </a:prstGeom>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latin typeface="Times New Roman" panose="02020603050405020304" pitchFamily="18" charset="0"/>
            </a:endParaRPr>
          </a:p>
        </p:txBody>
      </p:sp>
      <p:sp>
        <p:nvSpPr>
          <p:cNvPr id="4102" name="Rectangle 6"/>
          <p:cNvSpPr>
            <a:spLocks noChangeArrowheads="1"/>
          </p:cNvSpPr>
          <p:nvPr/>
        </p:nvSpPr>
        <p:spPr bwMode="auto">
          <a:xfrm>
            <a:off x="4017963" y="2057400"/>
            <a:ext cx="914400" cy="1981200"/>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latin typeface="Times New Roman" panose="02020603050405020304" pitchFamily="18" charset="0"/>
            </a:endParaRPr>
          </a:p>
        </p:txBody>
      </p:sp>
      <p:sp>
        <p:nvSpPr>
          <p:cNvPr id="4103" name="Rectangle 7"/>
          <p:cNvSpPr>
            <a:spLocks noChangeArrowheads="1"/>
          </p:cNvSpPr>
          <p:nvPr/>
        </p:nvSpPr>
        <p:spPr bwMode="auto">
          <a:xfrm>
            <a:off x="5673725" y="2057400"/>
            <a:ext cx="914400" cy="1981200"/>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latin typeface="Times New Roman" panose="02020603050405020304" pitchFamily="18" charset="0"/>
            </a:endParaRPr>
          </a:p>
        </p:txBody>
      </p:sp>
      <p:sp>
        <p:nvSpPr>
          <p:cNvPr id="4104" name="Rectangle 8"/>
          <p:cNvSpPr>
            <a:spLocks noChangeArrowheads="1"/>
          </p:cNvSpPr>
          <p:nvPr/>
        </p:nvSpPr>
        <p:spPr bwMode="auto">
          <a:xfrm>
            <a:off x="7315200" y="2057400"/>
            <a:ext cx="914400" cy="1981200"/>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endParaRPr kumimoji="1" lang="zh-CN" altLang="zh-CN" sz="2400">
              <a:latin typeface="Times New Roman" panose="02020603050405020304" pitchFamily="18" charset="0"/>
            </a:endParaRPr>
          </a:p>
        </p:txBody>
      </p:sp>
      <p:sp>
        <p:nvSpPr>
          <p:cNvPr id="4105" name="AutoShape 9"/>
          <p:cNvSpPr>
            <a:spLocks noChangeArrowheads="1"/>
          </p:cNvSpPr>
          <p:nvPr/>
        </p:nvSpPr>
        <p:spPr bwMode="auto">
          <a:xfrm>
            <a:off x="1801813" y="2819400"/>
            <a:ext cx="609600" cy="381000"/>
          </a:xfrm>
          <a:prstGeom prst="notchedRightArrow">
            <a:avLst>
              <a:gd name="adj1" fmla="val 50000"/>
              <a:gd name="adj2" fmla="val 40000"/>
            </a:avLst>
          </a:prstGeom>
          <a:solidFill>
            <a:srgbClr val="0070C0"/>
          </a:solidFill>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endParaRPr lang="zh-CN" altLang="en-US"/>
          </a:p>
        </p:txBody>
      </p:sp>
      <p:sp>
        <p:nvSpPr>
          <p:cNvPr id="4106" name="AutoShape 10"/>
          <p:cNvSpPr>
            <a:spLocks noChangeArrowheads="1"/>
          </p:cNvSpPr>
          <p:nvPr/>
        </p:nvSpPr>
        <p:spPr bwMode="auto">
          <a:xfrm>
            <a:off x="3386138" y="2819400"/>
            <a:ext cx="609600" cy="381000"/>
          </a:xfrm>
          <a:prstGeom prst="notchedRightArrow">
            <a:avLst>
              <a:gd name="adj1" fmla="val 50000"/>
              <a:gd name="adj2" fmla="val 40000"/>
            </a:avLst>
          </a:prstGeom>
          <a:solidFill>
            <a:srgbClr val="0070C0"/>
          </a:solidFill>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endParaRPr lang="zh-CN" altLang="en-US"/>
          </a:p>
        </p:txBody>
      </p:sp>
      <p:sp>
        <p:nvSpPr>
          <p:cNvPr id="4107" name="AutoShape 11"/>
          <p:cNvSpPr>
            <a:spLocks noChangeArrowheads="1"/>
          </p:cNvSpPr>
          <p:nvPr/>
        </p:nvSpPr>
        <p:spPr bwMode="auto">
          <a:xfrm>
            <a:off x="4970463" y="2819400"/>
            <a:ext cx="609600" cy="381000"/>
          </a:xfrm>
          <a:prstGeom prst="notchedRightArrow">
            <a:avLst>
              <a:gd name="adj1" fmla="val 50000"/>
              <a:gd name="adj2" fmla="val 40000"/>
            </a:avLst>
          </a:prstGeom>
          <a:solidFill>
            <a:srgbClr val="0070C0"/>
          </a:solidFill>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endParaRPr lang="zh-CN" altLang="en-US"/>
          </a:p>
        </p:txBody>
      </p:sp>
      <p:sp>
        <p:nvSpPr>
          <p:cNvPr id="4108" name="AutoShape 12"/>
          <p:cNvSpPr>
            <a:spLocks noChangeArrowheads="1"/>
          </p:cNvSpPr>
          <p:nvPr/>
        </p:nvSpPr>
        <p:spPr bwMode="auto">
          <a:xfrm>
            <a:off x="6629400" y="2819400"/>
            <a:ext cx="609600" cy="381000"/>
          </a:xfrm>
          <a:prstGeom prst="notchedRightArrow">
            <a:avLst>
              <a:gd name="adj1" fmla="val 50000"/>
              <a:gd name="adj2" fmla="val 40000"/>
            </a:avLst>
          </a:prstGeom>
          <a:solidFill>
            <a:srgbClr val="0070C0"/>
          </a:solidFill>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endParaRPr lang="zh-CN" altLang="en-US"/>
          </a:p>
        </p:txBody>
      </p:sp>
      <p:sp>
        <p:nvSpPr>
          <p:cNvPr id="272414" name="Text Box 13"/>
          <p:cNvSpPr txBox="1">
            <a:spLocks noChangeArrowheads="1"/>
          </p:cNvSpPr>
          <p:nvPr/>
        </p:nvSpPr>
        <p:spPr bwMode="auto">
          <a:xfrm>
            <a:off x="839788" y="2133600"/>
            <a:ext cx="923925" cy="1722438"/>
          </a:xfrm>
          <a:prstGeom prst="rect">
            <a:avLst/>
          </a:prstGeom>
          <a:noFill/>
          <a:ln w="9525">
            <a:noFill/>
            <a:miter lim="800000"/>
            <a:headEnd/>
            <a:tailEnd/>
          </a:ln>
        </p:spPr>
        <p:txBody>
          <a:bodyPr vert="eaVert">
            <a:spAutoFit/>
          </a:bodyPr>
          <a:lstStyle/>
          <a:p>
            <a:pPr algn="ctr"/>
            <a:r>
              <a:rPr kumimoji="1" lang="zh-CN" altLang="en-US" sz="2400" b="1">
                <a:solidFill>
                  <a:schemeClr val="bg1"/>
                </a:solidFill>
                <a:latin typeface="黑体" pitchFamily="2" charset="-122"/>
                <a:ea typeface="黑体" pitchFamily="2" charset="-122"/>
              </a:rPr>
              <a:t>（管理</a:t>
            </a:r>
            <a:r>
              <a:rPr kumimoji="1" lang="en-US" altLang="zh-CN" sz="2400" b="1">
                <a:solidFill>
                  <a:schemeClr val="bg1"/>
                </a:solidFill>
                <a:latin typeface="黑体" pitchFamily="2" charset="-122"/>
                <a:ea typeface="黑体" pitchFamily="2" charset="-122"/>
              </a:rPr>
              <a:t>)</a:t>
            </a:r>
          </a:p>
          <a:p>
            <a:pPr algn="ctr"/>
            <a:r>
              <a:rPr kumimoji="1" lang="zh-CN" altLang="en-US" sz="2400" b="1">
                <a:solidFill>
                  <a:schemeClr val="bg1"/>
                </a:solidFill>
                <a:latin typeface="Times New Roman" pitchFamily="18" charset="0"/>
                <a:ea typeface="黑体" pitchFamily="2" charset="-122"/>
              </a:rPr>
              <a:t>控制不足</a:t>
            </a:r>
          </a:p>
        </p:txBody>
      </p:sp>
      <p:sp>
        <p:nvSpPr>
          <p:cNvPr id="4110" name="Text Box 14"/>
          <p:cNvSpPr txBox="1">
            <a:spLocks noChangeArrowheads="1"/>
          </p:cNvSpPr>
          <p:nvPr/>
        </p:nvSpPr>
        <p:spPr bwMode="auto">
          <a:xfrm>
            <a:off x="2424709" y="2133600"/>
            <a:ext cx="923330" cy="1874838"/>
          </a:xfrm>
          <a:prstGeom prst="rect">
            <a:avLst/>
          </a:prstGeom>
          <a:noFill/>
          <a:extLst>
            <a:ext uri="{909E8E84-426E-40DD-AFC4-6F175D3DCCD1}"/>
            <a:ext uri="{91240B29-F687-4F45-9708-019B960494DF}"/>
          </a:extLst>
        </p:spPr>
        <p:style>
          <a:lnRef idx="0">
            <a:schemeClr val="accent1"/>
          </a:lnRef>
          <a:fillRef idx="3">
            <a:schemeClr val="accent1"/>
          </a:fillRef>
          <a:effectRef idx="3">
            <a:schemeClr val="accent1"/>
          </a:effectRef>
          <a:fontRef idx="minor">
            <a:schemeClr val="lt1"/>
          </a:fontRef>
        </p:style>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defRPr/>
            </a:pPr>
            <a:r>
              <a:rPr kumimoji="1" lang="zh-CN" altLang="en-US" sz="2400" b="1" dirty="0">
                <a:solidFill>
                  <a:schemeClr val="bg1"/>
                </a:solidFill>
                <a:latin typeface="Times New Roman" panose="02020603050405020304" pitchFamily="18" charset="0"/>
                <a:ea typeface="黑体" panose="02010609060101010101" pitchFamily="49" charset="-122"/>
              </a:rPr>
              <a:t>（起源）</a:t>
            </a:r>
          </a:p>
          <a:p>
            <a:pPr algn="ctr" defTabSz="913765" eaLnBrk="1" hangingPunct="1">
              <a:defRPr/>
            </a:pPr>
            <a:r>
              <a:rPr kumimoji="1" lang="zh-CN" altLang="en-US" sz="2400" b="1" dirty="0">
                <a:solidFill>
                  <a:schemeClr val="bg1"/>
                </a:solidFill>
                <a:latin typeface="Times New Roman" panose="02020603050405020304" pitchFamily="18" charset="0"/>
                <a:ea typeface="黑体" panose="02010609060101010101" pitchFamily="49" charset="-122"/>
              </a:rPr>
              <a:t>基本原因</a:t>
            </a:r>
          </a:p>
        </p:txBody>
      </p:sp>
      <p:sp>
        <p:nvSpPr>
          <p:cNvPr id="272418" name="Text Box 15"/>
          <p:cNvSpPr txBox="1">
            <a:spLocks noChangeArrowheads="1"/>
          </p:cNvSpPr>
          <p:nvPr/>
        </p:nvSpPr>
        <p:spPr bwMode="auto">
          <a:xfrm>
            <a:off x="4008438" y="2209800"/>
            <a:ext cx="923925" cy="1722438"/>
          </a:xfrm>
          <a:prstGeom prst="rect">
            <a:avLst/>
          </a:prstGeom>
          <a:noFill/>
          <a:ln w="9525">
            <a:noFill/>
            <a:miter lim="800000"/>
            <a:headEnd/>
            <a:tailEnd/>
          </a:ln>
        </p:spPr>
        <p:txBody>
          <a:bodyPr vert="eaVert">
            <a:spAutoFit/>
          </a:bodyPr>
          <a:lstStyle/>
          <a:p>
            <a:pPr algn="ctr"/>
            <a:r>
              <a:rPr kumimoji="1" lang="zh-CN" altLang="en-US" sz="2400" b="1">
                <a:solidFill>
                  <a:schemeClr val="bg1"/>
                </a:solidFill>
                <a:latin typeface="Times New Roman" pitchFamily="18" charset="0"/>
                <a:ea typeface="黑体" pitchFamily="2" charset="-122"/>
              </a:rPr>
              <a:t>（征候）</a:t>
            </a:r>
          </a:p>
          <a:p>
            <a:pPr algn="ctr"/>
            <a:r>
              <a:rPr kumimoji="1" lang="zh-CN" altLang="en-US" sz="2400" b="1">
                <a:solidFill>
                  <a:schemeClr val="bg1"/>
                </a:solidFill>
                <a:latin typeface="Times New Roman" pitchFamily="18" charset="0"/>
                <a:ea typeface="黑体" pitchFamily="2" charset="-122"/>
              </a:rPr>
              <a:t>直接原因</a:t>
            </a:r>
          </a:p>
        </p:txBody>
      </p:sp>
      <p:sp>
        <p:nvSpPr>
          <p:cNvPr id="272419" name="Text Box 16"/>
          <p:cNvSpPr txBox="1">
            <a:spLocks noChangeArrowheads="1"/>
          </p:cNvSpPr>
          <p:nvPr/>
        </p:nvSpPr>
        <p:spPr bwMode="auto">
          <a:xfrm>
            <a:off x="5907088" y="2362200"/>
            <a:ext cx="554037" cy="1341438"/>
          </a:xfrm>
          <a:prstGeom prst="rect">
            <a:avLst/>
          </a:prstGeom>
          <a:noFill/>
          <a:ln w="9525">
            <a:noFill/>
            <a:miter lim="800000"/>
            <a:headEnd/>
            <a:tailEnd/>
          </a:ln>
        </p:spPr>
        <p:txBody>
          <a:bodyPr vert="eaVert">
            <a:spAutoFit/>
          </a:bodyPr>
          <a:lstStyle/>
          <a:p>
            <a:pPr algn="ctr"/>
            <a:r>
              <a:rPr kumimoji="1" lang="zh-CN" altLang="en-US" sz="2400" b="1">
                <a:solidFill>
                  <a:schemeClr val="bg1"/>
                </a:solidFill>
                <a:latin typeface="黑体" pitchFamily="2" charset="-122"/>
                <a:ea typeface="黑体" pitchFamily="2" charset="-122"/>
              </a:rPr>
              <a:t>事  故</a:t>
            </a:r>
          </a:p>
        </p:txBody>
      </p:sp>
      <p:sp>
        <p:nvSpPr>
          <p:cNvPr id="272420" name="Text Box 17"/>
          <p:cNvSpPr txBox="1">
            <a:spLocks noChangeArrowheads="1"/>
          </p:cNvSpPr>
          <p:nvPr/>
        </p:nvSpPr>
        <p:spPr bwMode="auto">
          <a:xfrm>
            <a:off x="7305675" y="2447925"/>
            <a:ext cx="923925" cy="1304925"/>
          </a:xfrm>
          <a:prstGeom prst="rect">
            <a:avLst/>
          </a:prstGeom>
          <a:noFill/>
          <a:ln w="9525">
            <a:noFill/>
            <a:miter lim="800000"/>
            <a:headEnd/>
            <a:tailEnd/>
          </a:ln>
        </p:spPr>
        <p:txBody>
          <a:bodyPr vert="eaVert" wrap="none">
            <a:spAutoFit/>
          </a:bodyPr>
          <a:lstStyle/>
          <a:p>
            <a:pPr algn="ctr"/>
            <a:r>
              <a:rPr kumimoji="1" lang="zh-CN" altLang="en-US" sz="2400" b="1">
                <a:solidFill>
                  <a:schemeClr val="bg1"/>
                </a:solidFill>
                <a:latin typeface="Times New Roman" pitchFamily="18" charset="0"/>
                <a:ea typeface="黑体" pitchFamily="2" charset="-122"/>
              </a:rPr>
              <a:t>（损失）</a:t>
            </a:r>
          </a:p>
          <a:p>
            <a:pPr algn="ctr"/>
            <a:r>
              <a:rPr kumimoji="1" lang="zh-CN" altLang="en-US" sz="2400" b="1">
                <a:solidFill>
                  <a:schemeClr val="bg1"/>
                </a:solidFill>
                <a:latin typeface="黑体" pitchFamily="2" charset="-122"/>
                <a:ea typeface="黑体" pitchFamily="2" charset="-122"/>
              </a:rPr>
              <a:t>灾  难</a:t>
            </a:r>
          </a:p>
        </p:txBody>
      </p:sp>
      <p:sp>
        <p:nvSpPr>
          <p:cNvPr id="272421" name="Rectangle 19"/>
          <p:cNvSpPr>
            <a:spLocks noChangeArrowheads="1"/>
          </p:cNvSpPr>
          <p:nvPr/>
        </p:nvSpPr>
        <p:spPr bwMode="auto">
          <a:xfrm>
            <a:off x="6715125" y="214313"/>
            <a:ext cx="2222500" cy="701675"/>
          </a:xfrm>
          <a:prstGeom prst="rect">
            <a:avLst/>
          </a:prstGeom>
          <a:noFill/>
          <a:ln w="9525">
            <a:noFill/>
            <a:miter lim="800000"/>
            <a:headEnd/>
            <a:tailEnd/>
          </a:ln>
        </p:spPr>
        <p:txBody>
          <a:bodyPr wrap="none">
            <a:spAutoFit/>
          </a:bodyPr>
          <a:lstStyle/>
          <a:p>
            <a:r>
              <a:rPr kumimoji="1" lang="zh-CN" altLang="en-US" sz="4000" b="1">
                <a:solidFill>
                  <a:schemeClr val="bg1"/>
                </a:solidFill>
                <a:latin typeface="微软雅黑" charset="-122"/>
                <a:ea typeface="微软雅黑" charset="-122"/>
              </a:rPr>
              <a:t>人的问题</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Freeform 13"/>
          <p:cNvSpPr>
            <a:spLocks noEditPoints="1" noChangeArrowheads="1"/>
          </p:cNvSpPr>
          <p:nvPr/>
        </p:nvSpPr>
        <p:spPr bwMode="auto">
          <a:xfrm flipH="1">
            <a:off x="4645025" y="2206625"/>
            <a:ext cx="3168650" cy="2593975"/>
          </a:xfrm>
          <a:custGeom>
            <a:avLst/>
            <a:gdLst>
              <a:gd name="T0" fmla="*/ 1227009 w 2820"/>
              <a:gd name="T1" fmla="*/ 44539 h 2912"/>
              <a:gd name="T2" fmla="*/ 923628 w 2820"/>
              <a:gd name="T3" fmla="*/ 149652 h 2912"/>
              <a:gd name="T4" fmla="*/ 667439 w 2820"/>
              <a:gd name="T5" fmla="*/ 267236 h 2912"/>
              <a:gd name="T6" fmla="*/ 456196 w 2820"/>
              <a:gd name="T7" fmla="*/ 397291 h 2912"/>
              <a:gd name="T8" fmla="*/ 285403 w 2820"/>
              <a:gd name="T9" fmla="*/ 538036 h 2912"/>
              <a:gd name="T10" fmla="*/ 157309 w 2820"/>
              <a:gd name="T11" fmla="*/ 687688 h 2912"/>
              <a:gd name="T12" fmla="*/ 67418 w 2820"/>
              <a:gd name="T13" fmla="*/ 840904 h 2912"/>
              <a:gd name="T14" fmla="*/ 15731 w 2820"/>
              <a:gd name="T15" fmla="*/ 999464 h 2912"/>
              <a:gd name="T16" fmla="*/ 0 w 2820"/>
              <a:gd name="T17" fmla="*/ 1158025 h 2912"/>
              <a:gd name="T18" fmla="*/ 20225 w 2820"/>
              <a:gd name="T19" fmla="*/ 1314803 h 2912"/>
              <a:gd name="T20" fmla="*/ 71913 w 2820"/>
              <a:gd name="T21" fmla="*/ 1469800 h 2912"/>
              <a:gd name="T22" fmla="*/ 155062 w 2820"/>
              <a:gd name="T23" fmla="*/ 1619453 h 2912"/>
              <a:gd name="T24" fmla="*/ 267425 w 2820"/>
              <a:gd name="T25" fmla="*/ 1761979 h 2912"/>
              <a:gd name="T26" fmla="*/ 409003 w 2820"/>
              <a:gd name="T27" fmla="*/ 1893816 h 2912"/>
              <a:gd name="T28" fmla="*/ 575301 w 2820"/>
              <a:gd name="T29" fmla="*/ 2014963 h 2912"/>
              <a:gd name="T30" fmla="*/ 768566 w 2820"/>
              <a:gd name="T31" fmla="*/ 2121857 h 2912"/>
              <a:gd name="T32" fmla="*/ 982057 w 2820"/>
              <a:gd name="T33" fmla="*/ 2212718 h 2912"/>
              <a:gd name="T34" fmla="*/ 1220267 w 2820"/>
              <a:gd name="T35" fmla="*/ 2283981 h 2912"/>
              <a:gd name="T36" fmla="*/ 1476456 w 2820"/>
              <a:gd name="T37" fmla="*/ 2335647 h 2912"/>
              <a:gd name="T38" fmla="*/ 1750623 w 2820"/>
              <a:gd name="T39" fmla="*/ 2364152 h 2912"/>
              <a:gd name="T40" fmla="*/ 2042768 w 2820"/>
              <a:gd name="T41" fmla="*/ 2367715 h 2912"/>
              <a:gd name="T42" fmla="*/ 2348397 w 2820"/>
              <a:gd name="T43" fmla="*/ 2344554 h 2912"/>
              <a:gd name="T44" fmla="*/ 2667509 w 2820"/>
              <a:gd name="T45" fmla="*/ 2292889 h 2912"/>
              <a:gd name="T46" fmla="*/ 2858527 w 2820"/>
              <a:gd name="T47" fmla="*/ 2593975 h 2912"/>
              <a:gd name="T48" fmla="*/ 2098950 w 2820"/>
              <a:gd name="T49" fmla="*/ 1382503 h 2912"/>
              <a:gd name="T50" fmla="*/ 2197829 w 2820"/>
              <a:gd name="T51" fmla="*/ 1704968 h 2912"/>
              <a:gd name="T52" fmla="*/ 2009059 w 2820"/>
              <a:gd name="T53" fmla="*/ 1724566 h 2912"/>
              <a:gd name="T54" fmla="*/ 1815794 w 2820"/>
              <a:gd name="T55" fmla="*/ 1722784 h 2912"/>
              <a:gd name="T56" fmla="*/ 1620281 w 2820"/>
              <a:gd name="T57" fmla="*/ 1703187 h 2912"/>
              <a:gd name="T58" fmla="*/ 1429263 w 2820"/>
              <a:gd name="T59" fmla="*/ 1667555 h 2912"/>
              <a:gd name="T60" fmla="*/ 1244987 w 2820"/>
              <a:gd name="T61" fmla="*/ 1614108 h 2912"/>
              <a:gd name="T62" fmla="*/ 1069700 w 2820"/>
              <a:gd name="T63" fmla="*/ 1546408 h 2912"/>
              <a:gd name="T64" fmla="*/ 910144 w 2820"/>
              <a:gd name="T65" fmla="*/ 1466237 h 2912"/>
              <a:gd name="T66" fmla="*/ 768566 w 2820"/>
              <a:gd name="T67" fmla="*/ 1373595 h 2912"/>
              <a:gd name="T68" fmla="*/ 649461 w 2820"/>
              <a:gd name="T69" fmla="*/ 1272045 h 2912"/>
              <a:gd name="T70" fmla="*/ 555076 w 2820"/>
              <a:gd name="T71" fmla="*/ 1161588 h 2912"/>
              <a:gd name="T72" fmla="*/ 492152 w 2820"/>
              <a:gd name="T73" fmla="*/ 1042222 h 2912"/>
              <a:gd name="T74" fmla="*/ 460690 w 2820"/>
              <a:gd name="T75" fmla="*/ 919293 h 2912"/>
              <a:gd name="T76" fmla="*/ 467432 w 2820"/>
              <a:gd name="T77" fmla="*/ 791020 h 2912"/>
              <a:gd name="T78" fmla="*/ 516872 w 2820"/>
              <a:gd name="T79" fmla="*/ 660965 h 2912"/>
              <a:gd name="T80" fmla="*/ 611257 w 2820"/>
              <a:gd name="T81" fmla="*/ 527347 h 2912"/>
              <a:gd name="T82" fmla="*/ 752835 w 2820"/>
              <a:gd name="T83" fmla="*/ 395510 h 2912"/>
              <a:gd name="T84" fmla="*/ 948348 w 2820"/>
              <a:gd name="T85" fmla="*/ 265455 h 2912"/>
              <a:gd name="T86" fmla="*/ 1202289 w 2820"/>
              <a:gd name="T87" fmla="*/ 137181 h 2912"/>
              <a:gd name="T88" fmla="*/ 1514660 w 2820"/>
              <a:gd name="T89" fmla="*/ 14253 h 2912"/>
              <a:gd name="T90" fmla="*/ 1397802 w 2820"/>
              <a:gd name="T91" fmla="*/ 0 h 2912"/>
              <a:gd name="T92" fmla="*/ 3168650 w 2820"/>
              <a:gd name="T93" fmla="*/ 1722784 h 2912"/>
              <a:gd name="T94" fmla="*/ 3168650 w 2820"/>
              <a:gd name="T95" fmla="*/ 1722784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CFCDF7"/>
              </a:gs>
              <a:gs pos="100000">
                <a:srgbClr val="8580EA"/>
              </a:gs>
            </a:gsLst>
            <a:lin ang="18900000" scaled="1"/>
          </a:gradFill>
          <a:ln w="9525">
            <a:noFill/>
            <a:round/>
            <a:headEnd/>
            <a:tailEnd/>
          </a:ln>
        </p:spPr>
        <p:txBody>
          <a:bodyPr/>
          <a:lstStyle/>
          <a:p>
            <a:endParaRPr lang="zh-CN" altLang="en-US"/>
          </a:p>
        </p:txBody>
      </p:sp>
      <p:sp>
        <p:nvSpPr>
          <p:cNvPr id="273410" name="Text Box 36"/>
          <p:cNvSpPr txBox="1">
            <a:spLocks noChangeArrowheads="1"/>
          </p:cNvSpPr>
          <p:nvPr/>
        </p:nvSpPr>
        <p:spPr bwMode="auto">
          <a:xfrm>
            <a:off x="5524500" y="1482725"/>
            <a:ext cx="184150" cy="368300"/>
          </a:xfrm>
          <a:prstGeom prst="rect">
            <a:avLst/>
          </a:prstGeom>
          <a:noFill/>
          <a:ln w="9525">
            <a:noFill/>
            <a:miter lim="800000"/>
            <a:headEnd/>
            <a:tailEnd/>
          </a:ln>
        </p:spPr>
        <p:txBody>
          <a:bodyPr wrap="none">
            <a:spAutoFit/>
          </a:bodyPr>
          <a:lstStyle/>
          <a:p>
            <a:pPr algn="ctr" eaLnBrk="0" hangingPunct="0"/>
            <a:endParaRPr lang="zh-CN" altLang="en-US">
              <a:solidFill>
                <a:srgbClr val="FFFFFF"/>
              </a:solidFill>
              <a:latin typeface="Arial" charset="0"/>
            </a:endParaRPr>
          </a:p>
        </p:txBody>
      </p:sp>
      <p:sp>
        <p:nvSpPr>
          <p:cNvPr id="273411" name="Rectangle 37"/>
          <p:cNvSpPr>
            <a:spLocks noChangeArrowheads="1"/>
          </p:cNvSpPr>
          <p:nvPr/>
        </p:nvSpPr>
        <p:spPr bwMode="auto">
          <a:xfrm>
            <a:off x="5221288" y="1485900"/>
            <a:ext cx="2851150" cy="830263"/>
          </a:xfrm>
          <a:prstGeom prst="rect">
            <a:avLst/>
          </a:prstGeom>
          <a:noFill/>
          <a:ln w="9525">
            <a:noFill/>
            <a:miter lim="800000"/>
            <a:headEnd/>
            <a:tailEnd/>
          </a:ln>
        </p:spPr>
        <p:txBody>
          <a:bodyPr>
            <a:spAutoFit/>
          </a:bodyPr>
          <a:lstStyle/>
          <a:p>
            <a:pPr algn="ctr" eaLnBrk="0" hangingPunct="0"/>
            <a:r>
              <a:rPr lang="zh-CN" altLang="en-US" sz="4800" b="1">
                <a:solidFill>
                  <a:srgbClr val="FF0000"/>
                </a:solidFill>
                <a:latin typeface="微软雅黑" charset="-122"/>
                <a:ea typeface="微软雅黑" charset="-122"/>
              </a:rPr>
              <a:t>安全要素</a:t>
            </a:r>
          </a:p>
        </p:txBody>
      </p:sp>
      <p:grpSp>
        <p:nvGrpSpPr>
          <p:cNvPr id="273412" name="Group 5"/>
          <p:cNvGrpSpPr>
            <a:grpSpLocks/>
          </p:cNvGrpSpPr>
          <p:nvPr/>
        </p:nvGrpSpPr>
        <p:grpSpPr bwMode="auto">
          <a:xfrm>
            <a:off x="1404938" y="1846263"/>
            <a:ext cx="3240087" cy="3743325"/>
            <a:chOff x="0" y="0"/>
            <a:chExt cx="1750" cy="2590"/>
          </a:xfrm>
        </p:grpSpPr>
        <p:sp>
          <p:nvSpPr>
            <p:cNvPr id="273413" name="AutoShape 27"/>
            <p:cNvSpPr>
              <a:spLocks noChangeArrowheads="1"/>
            </p:cNvSpPr>
            <p:nvPr/>
          </p:nvSpPr>
          <p:spPr bwMode="auto">
            <a:xfrm rot="-10767113">
              <a:off x="69" y="1682"/>
              <a:ext cx="962" cy="908"/>
            </a:xfrm>
            <a:prstGeom prst="hexagon">
              <a:avLst>
                <a:gd name="adj" fmla="val 26487"/>
                <a:gd name="vf" fmla="val 115470"/>
              </a:avLst>
            </a:prstGeom>
            <a:gradFill rotWithShape="1">
              <a:gsLst>
                <a:gs pos="0">
                  <a:srgbClr val="59BCE3"/>
                </a:gs>
                <a:gs pos="50000">
                  <a:srgbClr val="295769"/>
                </a:gs>
                <a:gs pos="100000">
                  <a:srgbClr val="59BCE3"/>
                </a:gs>
              </a:gsLst>
              <a:lin ang="18900000" scaled="1"/>
            </a:gradFill>
            <a:ln w="9525">
              <a:miter lim="800000"/>
              <a:headEnd/>
              <a:tailEnd/>
            </a:ln>
            <a:scene3d>
              <a:camera prst="legacyObliqueTopLeft">
                <a:rot lat="21299996" lon="20999996" rev="0"/>
              </a:camera>
              <a:lightRig rig="legacyFlat3" dir="t"/>
            </a:scene3d>
            <a:sp3d extrusionH="430200" prstMaterial="legacyMatte">
              <a:bevelT w="13500" h="13500" prst="angle"/>
              <a:bevelB w="13500" h="13500" prst="angle"/>
              <a:extrusionClr>
                <a:srgbClr val="59BCE3"/>
              </a:extrusionClr>
            </a:sp3d>
          </p:spPr>
          <p:txBody>
            <a:bodyPr rot="10800000" wrap="none" anchor="ctr">
              <a:flatTx/>
            </a:bodyPr>
            <a:lstStyle/>
            <a:p>
              <a:pPr algn="ctr" eaLnBrk="0" hangingPunct="0"/>
              <a:r>
                <a:rPr lang="zh-CN" altLang="en-US" sz="2400" b="1">
                  <a:solidFill>
                    <a:schemeClr val="bg2"/>
                  </a:solidFill>
                  <a:latin typeface="微软雅黑" charset="-122"/>
                  <a:ea typeface="微软雅黑" charset="-122"/>
                </a:rPr>
                <a:t>化学试剂</a:t>
              </a:r>
            </a:p>
          </p:txBody>
        </p:sp>
        <p:sp>
          <p:nvSpPr>
            <p:cNvPr id="273414" name="AutoShape 26"/>
            <p:cNvSpPr>
              <a:spLocks noChangeArrowheads="1"/>
            </p:cNvSpPr>
            <p:nvPr/>
          </p:nvSpPr>
          <p:spPr bwMode="auto">
            <a:xfrm rot="-10767113">
              <a:off x="788" y="1234"/>
              <a:ext cx="962" cy="908"/>
            </a:xfrm>
            <a:prstGeom prst="hexagon">
              <a:avLst>
                <a:gd name="adj" fmla="val 26487"/>
                <a:gd name="vf" fmla="val 115470"/>
              </a:avLst>
            </a:prstGeom>
            <a:gradFill rotWithShape="1">
              <a:gsLst>
                <a:gs pos="0">
                  <a:srgbClr val="009999"/>
                </a:gs>
                <a:gs pos="50000">
                  <a:srgbClr val="004747"/>
                </a:gs>
                <a:gs pos="100000">
                  <a:srgbClr val="009999"/>
                </a:gs>
              </a:gsLst>
              <a:lin ang="18900000" scaled="1"/>
            </a:gradFill>
            <a:ln w="9525">
              <a:miter lim="800000"/>
              <a:headEnd/>
              <a:tailEnd/>
            </a:ln>
            <a:scene3d>
              <a:camera prst="legacyObliqueTopLeft">
                <a:rot lat="21299996" lon="20999996" rev="0"/>
              </a:camera>
              <a:lightRig rig="legacyFlat3" dir="t"/>
            </a:scene3d>
            <a:sp3d extrusionH="430200" prstMaterial="legacyMatte">
              <a:bevelT w="13500" h="13500" prst="angle"/>
              <a:bevelB w="13500" h="13500" prst="angle"/>
              <a:extrusionClr>
                <a:srgbClr val="009999"/>
              </a:extrusionClr>
            </a:sp3d>
          </p:spPr>
          <p:txBody>
            <a:bodyPr rot="10800000" vert="eaVert" wrap="none" anchor="ctr">
              <a:flatTx/>
            </a:bodyPr>
            <a:lstStyle/>
            <a:p>
              <a:pPr algn="ctr" eaLnBrk="0" hangingPunct="0"/>
              <a:r>
                <a:rPr lang="zh-CN" altLang="en-US" sz="2400">
                  <a:solidFill>
                    <a:schemeClr val="bg2"/>
                  </a:solidFill>
                  <a:latin typeface="微软雅黑" charset="-122"/>
                  <a:ea typeface="微软雅黑" charset="-122"/>
                </a:rPr>
                <a:t>电</a:t>
              </a:r>
            </a:p>
          </p:txBody>
        </p:sp>
        <p:sp>
          <p:nvSpPr>
            <p:cNvPr id="273415" name="AutoShape 25"/>
            <p:cNvSpPr>
              <a:spLocks noChangeArrowheads="1"/>
            </p:cNvSpPr>
            <p:nvPr/>
          </p:nvSpPr>
          <p:spPr bwMode="auto">
            <a:xfrm rot="-10767113">
              <a:off x="749" y="406"/>
              <a:ext cx="962" cy="908"/>
            </a:xfrm>
            <a:prstGeom prst="hexagon">
              <a:avLst>
                <a:gd name="adj" fmla="val 26487"/>
                <a:gd name="vf" fmla="val 115470"/>
              </a:avLst>
            </a:prstGeom>
            <a:gradFill rotWithShape="1">
              <a:gsLst>
                <a:gs pos="0">
                  <a:srgbClr val="59BCE3"/>
                </a:gs>
                <a:gs pos="50000">
                  <a:srgbClr val="295769"/>
                </a:gs>
                <a:gs pos="100000">
                  <a:srgbClr val="59BCE3"/>
                </a:gs>
              </a:gsLst>
              <a:lin ang="18900000" scaled="1"/>
            </a:gradFill>
            <a:ln w="9525">
              <a:miter lim="800000"/>
              <a:headEnd/>
              <a:tailEnd/>
            </a:ln>
            <a:scene3d>
              <a:camera prst="legacyObliqueTopLeft">
                <a:rot lat="21299996" lon="20999996" rev="0"/>
              </a:camera>
              <a:lightRig rig="legacyFlat3" dir="t"/>
            </a:scene3d>
            <a:sp3d extrusionH="430200" prstMaterial="legacyMatte">
              <a:bevelT w="13500" h="13500" prst="angle"/>
              <a:bevelB w="13500" h="13500" prst="angle"/>
              <a:extrusionClr>
                <a:srgbClr val="59BCE3"/>
              </a:extrusionClr>
            </a:sp3d>
          </p:spPr>
          <p:txBody>
            <a:bodyPr rot="10800000" wrap="none" anchor="ctr">
              <a:flatTx/>
            </a:bodyPr>
            <a:lstStyle/>
            <a:p>
              <a:pPr algn="ctr" eaLnBrk="0" hangingPunct="0"/>
              <a:r>
                <a:rPr lang="zh-CN" altLang="en-US" sz="2400" b="1">
                  <a:solidFill>
                    <a:schemeClr val="bg2"/>
                  </a:solidFill>
                  <a:latin typeface="微软雅黑" charset="-122"/>
                  <a:ea typeface="微软雅黑" charset="-122"/>
                </a:rPr>
                <a:t>水</a:t>
              </a:r>
            </a:p>
          </p:txBody>
        </p:sp>
        <p:sp>
          <p:nvSpPr>
            <p:cNvPr id="273416" name="AutoShape 31"/>
            <p:cNvSpPr>
              <a:spLocks noChangeArrowheads="1"/>
            </p:cNvSpPr>
            <p:nvPr/>
          </p:nvSpPr>
          <p:spPr bwMode="auto">
            <a:xfrm rot="-10767113">
              <a:off x="0" y="0"/>
              <a:ext cx="962" cy="908"/>
            </a:xfrm>
            <a:prstGeom prst="hexagon">
              <a:avLst>
                <a:gd name="adj" fmla="val 26487"/>
                <a:gd name="vf" fmla="val 115470"/>
              </a:avLst>
            </a:prstGeom>
            <a:gradFill rotWithShape="1">
              <a:gsLst>
                <a:gs pos="0">
                  <a:srgbClr val="009999"/>
                </a:gs>
                <a:gs pos="50000">
                  <a:srgbClr val="004747"/>
                </a:gs>
                <a:gs pos="100000">
                  <a:srgbClr val="009999"/>
                </a:gs>
              </a:gsLst>
              <a:lin ang="18900000" scaled="1"/>
            </a:gradFill>
            <a:ln w="9525">
              <a:miter lim="800000"/>
              <a:headEnd/>
              <a:tailEnd/>
            </a:ln>
            <a:scene3d>
              <a:camera prst="legacyObliqueTopLeft">
                <a:rot lat="21299996" lon="20999996" rev="0"/>
              </a:camera>
              <a:lightRig rig="legacyFlat3" dir="t"/>
            </a:scene3d>
            <a:sp3d extrusionH="430200" prstMaterial="legacyMatte">
              <a:bevelT w="13500" h="13500" prst="angle"/>
              <a:bevelB w="13500" h="13500" prst="angle"/>
              <a:extrusionClr>
                <a:srgbClr val="009999"/>
              </a:extrusionClr>
            </a:sp3d>
          </p:spPr>
          <p:txBody>
            <a:bodyPr rot="10800000" wrap="none" anchor="ctr">
              <a:flatTx/>
            </a:bodyPr>
            <a:lstStyle/>
            <a:p>
              <a:pPr eaLnBrk="0" hangingPunct="0"/>
              <a:r>
                <a:rPr lang="zh-CN" altLang="en-US" sz="2400">
                  <a:solidFill>
                    <a:schemeClr val="bg2"/>
                  </a:solidFill>
                  <a:latin typeface="微软雅黑" charset="-122"/>
                  <a:ea typeface="微软雅黑" charset="-122"/>
                </a:rPr>
                <a:t>高压钢瓶</a:t>
              </a:r>
            </a:p>
            <a:p>
              <a:pPr eaLnBrk="0" hangingPunct="0"/>
              <a:r>
                <a:rPr lang="zh-CN" altLang="en-US" sz="2400">
                  <a:solidFill>
                    <a:schemeClr val="bg2"/>
                  </a:solidFill>
                  <a:latin typeface="微软雅黑" charset="-122"/>
                  <a:ea typeface="微软雅黑" charset="-122"/>
                </a:rPr>
                <a:t>气体</a:t>
              </a:r>
            </a:p>
          </p:txBody>
        </p:sp>
        <p:sp>
          <p:nvSpPr>
            <p:cNvPr id="273417" name="AutoShape 32"/>
            <p:cNvSpPr>
              <a:spLocks noChangeArrowheads="1"/>
            </p:cNvSpPr>
            <p:nvPr/>
          </p:nvSpPr>
          <p:spPr bwMode="auto">
            <a:xfrm rot="10800000">
              <a:off x="41" y="836"/>
              <a:ext cx="962" cy="908"/>
            </a:xfrm>
            <a:prstGeom prst="hexagon">
              <a:avLst>
                <a:gd name="adj" fmla="val 26487"/>
                <a:gd name="vf" fmla="val 115470"/>
              </a:avLst>
            </a:prstGeom>
            <a:gradFill rotWithShape="1">
              <a:gsLst>
                <a:gs pos="0">
                  <a:srgbClr val="FF9933"/>
                </a:gs>
                <a:gs pos="50000">
                  <a:srgbClr val="764718"/>
                </a:gs>
                <a:gs pos="100000">
                  <a:srgbClr val="FF9933"/>
                </a:gs>
              </a:gsLst>
              <a:lin ang="18900000" scaled="1"/>
            </a:gradFill>
            <a:ln w="9525">
              <a:miter lim="800000"/>
              <a:headEnd/>
              <a:tailEnd/>
            </a:ln>
            <a:scene3d>
              <a:camera prst="legacyObliqueTopLeft">
                <a:rot lat="21299996" lon="20999996" rev="0"/>
              </a:camera>
              <a:lightRig rig="legacyFlat3" dir="t"/>
            </a:scene3d>
            <a:sp3d extrusionH="430200" prstMaterial="legacyMatte">
              <a:bevelT w="13500" h="13500" prst="angle"/>
              <a:bevelB w="13500" h="13500" prst="angle"/>
              <a:extrusionClr>
                <a:srgbClr val="FF9933"/>
              </a:extrusionClr>
            </a:sp3d>
          </p:spPr>
          <p:txBody>
            <a:bodyPr rot="10800000" wrap="none" anchor="ctr">
              <a:flatTx/>
            </a:bodyPr>
            <a:lstStyle/>
            <a:p>
              <a:pPr algn="ctr" eaLnBrk="0" hangingPunct="0"/>
              <a:r>
                <a:rPr lang="zh-CN" altLang="en-US" sz="2400" b="1">
                  <a:solidFill>
                    <a:schemeClr val="bg2"/>
                  </a:solidFill>
                  <a:latin typeface="微软雅黑" charset="-122"/>
                  <a:ea typeface="微软雅黑" charset="-122"/>
                </a:rPr>
                <a:t>高频和带有</a:t>
              </a:r>
            </a:p>
            <a:p>
              <a:pPr algn="ctr" eaLnBrk="0" hangingPunct="0"/>
              <a:r>
                <a:rPr lang="zh-CN" altLang="en-US" sz="2400" b="1">
                  <a:solidFill>
                    <a:schemeClr val="bg2"/>
                  </a:solidFill>
                  <a:latin typeface="微软雅黑" charset="-122"/>
                  <a:ea typeface="微软雅黑" charset="-122"/>
                </a:rPr>
                <a:t>辐射源的仪器</a:t>
              </a: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433" name="Group 2"/>
          <p:cNvGrpSpPr>
            <a:grpSpLocks/>
          </p:cNvGrpSpPr>
          <p:nvPr/>
        </p:nvGrpSpPr>
        <p:grpSpPr bwMode="auto">
          <a:xfrm>
            <a:off x="731838" y="1052513"/>
            <a:ext cx="7366000" cy="4392612"/>
            <a:chOff x="0" y="-1"/>
            <a:chExt cx="4128" cy="2767"/>
          </a:xfrm>
        </p:grpSpPr>
        <p:sp>
          <p:nvSpPr>
            <p:cNvPr id="14339" name="AutoShape 4"/>
            <p:cNvSpPr>
              <a:spLocks noChangeArrowheads="1"/>
            </p:cNvSpPr>
            <p:nvPr/>
          </p:nvSpPr>
          <p:spPr bwMode="auto">
            <a:xfrm>
              <a:off x="2688" y="1086"/>
              <a:ext cx="1440" cy="1680"/>
            </a:xfrm>
            <a:prstGeom prst="roundRect">
              <a:avLst>
                <a:gd name="adj" fmla="val 16667"/>
              </a:avLst>
            </a:prstGeom>
          </p:spPr>
          <p:style>
            <a:lnRef idx="3">
              <a:schemeClr val="lt1"/>
            </a:lnRef>
            <a:fillRef idx="1">
              <a:schemeClr val="accent2"/>
            </a:fillRef>
            <a:effectRef idx="1">
              <a:schemeClr val="accent2"/>
            </a:effectRef>
            <a:fontRef idx="minor">
              <a:schemeClr val="lt1"/>
            </a:fontRef>
          </p:style>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algn="ctr" defTabSz="913765" eaLnBrk="0" hangingPunct="0">
                <a:defRPr/>
              </a:pPr>
              <a:endParaRPr lang="zh-CN" altLang="en-US" sz="1800">
                <a:latin typeface="微软雅黑" panose="020B0503020204020204" pitchFamily="34" charset="-122"/>
                <a:ea typeface="微软雅黑" panose="020B0503020204020204" pitchFamily="34" charset="-122"/>
              </a:endParaRPr>
            </a:p>
          </p:txBody>
        </p:sp>
        <p:sp>
          <p:nvSpPr>
            <p:cNvPr id="274436" name="Text Box 5"/>
            <p:cNvSpPr txBox="1">
              <a:spLocks noChangeArrowheads="1"/>
            </p:cNvSpPr>
            <p:nvPr/>
          </p:nvSpPr>
          <p:spPr bwMode="auto">
            <a:xfrm>
              <a:off x="2787" y="1511"/>
              <a:ext cx="1296" cy="756"/>
            </a:xfrm>
            <a:prstGeom prst="rect">
              <a:avLst/>
            </a:prstGeom>
            <a:noFill/>
            <a:ln w="9525">
              <a:noFill/>
              <a:miter lim="800000"/>
              <a:headEnd/>
              <a:tailEnd/>
            </a:ln>
          </p:spPr>
          <p:txBody>
            <a:bodyPr>
              <a:spAutoFit/>
            </a:bodyPr>
            <a:lstStyle/>
            <a:p>
              <a:pPr eaLnBrk="0" hangingPunct="0"/>
              <a:r>
                <a:rPr lang="zh-CN" altLang="en-US" sz="2400" b="1">
                  <a:solidFill>
                    <a:schemeClr val="bg1"/>
                  </a:solidFill>
                  <a:latin typeface="微软雅黑" charset="-122"/>
                  <a:ea typeface="微软雅黑" charset="-122"/>
                </a:rPr>
                <a:t>对内：</a:t>
              </a:r>
              <a:endParaRPr lang="zh-CN" altLang="en-US" sz="2800" b="1">
                <a:solidFill>
                  <a:schemeClr val="bg1"/>
                </a:solidFill>
                <a:latin typeface="微软雅黑" charset="-122"/>
                <a:ea typeface="微软雅黑" charset="-122"/>
              </a:endParaRPr>
            </a:p>
            <a:p>
              <a:pPr eaLnBrk="0" hangingPunct="0"/>
              <a:r>
                <a:rPr lang="zh-CN" altLang="en-US" sz="2400" b="1">
                  <a:solidFill>
                    <a:schemeClr val="bg1"/>
                  </a:solidFill>
                  <a:latin typeface="微软雅黑" charset="-122"/>
                  <a:ea typeface="微软雅黑" charset="-122"/>
                </a:rPr>
                <a:t>必须要对自己的健康负责</a:t>
              </a:r>
            </a:p>
          </p:txBody>
        </p:sp>
        <p:sp>
          <p:nvSpPr>
            <p:cNvPr id="14341" name="AutoShape 6"/>
            <p:cNvSpPr>
              <a:spLocks noChangeArrowheads="1"/>
            </p:cNvSpPr>
            <p:nvPr/>
          </p:nvSpPr>
          <p:spPr bwMode="auto">
            <a:xfrm>
              <a:off x="0" y="1086"/>
              <a:ext cx="1440" cy="1680"/>
            </a:xfrm>
            <a:prstGeom prst="roundRect">
              <a:avLst>
                <a:gd name="adj" fmla="val 16667"/>
              </a:avLst>
            </a:prstGeom>
          </p:spPr>
          <p:style>
            <a:lnRef idx="3">
              <a:schemeClr val="lt1"/>
            </a:lnRef>
            <a:fillRef idx="1">
              <a:schemeClr val="accent4"/>
            </a:fillRef>
            <a:effectRef idx="1">
              <a:schemeClr val="accent4"/>
            </a:effectRef>
            <a:fontRef idx="minor">
              <a:schemeClr val="lt1"/>
            </a:fontRef>
          </p:style>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algn="ctr" defTabSz="913765" eaLnBrk="0" hangingPunct="0">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4438" name="Text Box 7"/>
            <p:cNvSpPr txBox="1">
              <a:spLocks noChangeArrowheads="1"/>
            </p:cNvSpPr>
            <p:nvPr/>
          </p:nvSpPr>
          <p:spPr bwMode="auto">
            <a:xfrm>
              <a:off x="101" y="1515"/>
              <a:ext cx="1284" cy="989"/>
            </a:xfrm>
            <a:prstGeom prst="rect">
              <a:avLst/>
            </a:prstGeom>
            <a:noFill/>
            <a:ln w="9525">
              <a:noFill/>
              <a:miter lim="800000"/>
              <a:headEnd/>
              <a:tailEnd/>
            </a:ln>
          </p:spPr>
          <p:txBody>
            <a:bodyPr>
              <a:spAutoFit/>
            </a:bodyPr>
            <a:lstStyle/>
            <a:p>
              <a:pPr eaLnBrk="0" hangingPunct="0"/>
              <a:r>
                <a:rPr lang="zh-CN" altLang="en-US" sz="2400" b="1">
                  <a:solidFill>
                    <a:schemeClr val="bg1"/>
                  </a:solidFill>
                  <a:latin typeface="微软雅黑" charset="-122"/>
                  <a:ea typeface="微软雅黑" charset="-122"/>
                </a:rPr>
                <a:t>对外：</a:t>
              </a:r>
              <a:endParaRPr lang="zh-CN" altLang="en-US" sz="2000" b="1">
                <a:solidFill>
                  <a:schemeClr val="bg1"/>
                </a:solidFill>
                <a:latin typeface="微软雅黑" charset="-122"/>
                <a:ea typeface="微软雅黑" charset="-122"/>
              </a:endParaRPr>
            </a:p>
            <a:p>
              <a:pPr eaLnBrk="0" hangingPunct="0"/>
              <a:r>
                <a:rPr lang="zh-CN" altLang="en-US" sz="2400" b="1">
                  <a:solidFill>
                    <a:schemeClr val="bg1"/>
                  </a:solidFill>
                  <a:latin typeface="微软雅黑" charset="-122"/>
                  <a:ea typeface="微软雅黑" charset="-122"/>
                </a:rPr>
                <a:t>不能对周边环境产生不利影响</a:t>
              </a:r>
            </a:p>
          </p:txBody>
        </p:sp>
        <p:sp>
          <p:nvSpPr>
            <p:cNvPr id="274439" name="AutoShape 8"/>
            <p:cNvSpPr>
              <a:spLocks noChangeAspect="1" noChangeArrowheads="1" noTextEdit="1"/>
            </p:cNvSpPr>
            <p:nvPr/>
          </p:nvSpPr>
          <p:spPr bwMode="auto">
            <a:xfrm>
              <a:off x="1310" y="1023"/>
              <a:ext cx="573" cy="784"/>
            </a:xfrm>
            <a:prstGeom prst="rect">
              <a:avLst/>
            </a:prstGeom>
            <a:noFill/>
            <a:ln w="9525">
              <a:noFill/>
              <a:miter lim="800000"/>
              <a:headEnd/>
              <a:tailEnd/>
            </a:ln>
          </p:spPr>
          <p:txBody>
            <a:bodyPr/>
            <a:lstStyle/>
            <a:p>
              <a:endParaRPr lang="zh-CN" altLang="en-US"/>
            </a:p>
          </p:txBody>
        </p:sp>
        <p:sp>
          <p:nvSpPr>
            <p:cNvPr id="274440" name="Freeform 9"/>
            <p:cNvSpPr>
              <a:spLocks noChangeArrowheads="1"/>
            </p:cNvSpPr>
            <p:nvPr/>
          </p:nvSpPr>
          <p:spPr bwMode="auto">
            <a:xfrm>
              <a:off x="1310" y="1025"/>
              <a:ext cx="569" cy="782"/>
            </a:xfrm>
            <a:custGeom>
              <a:avLst/>
              <a:gdLst>
                <a:gd name="T0" fmla="*/ 569 w 580"/>
                <a:gd name="T1" fmla="*/ 0 h 798"/>
                <a:gd name="T2" fmla="*/ 567 w 580"/>
                <a:gd name="T3" fmla="*/ 88 h 798"/>
                <a:gd name="T4" fmla="*/ 557 w 580"/>
                <a:gd name="T5" fmla="*/ 171 h 798"/>
                <a:gd name="T6" fmla="*/ 542 w 580"/>
                <a:gd name="T7" fmla="*/ 247 h 798"/>
                <a:gd name="T8" fmla="*/ 516 w 580"/>
                <a:gd name="T9" fmla="*/ 318 h 798"/>
                <a:gd name="T10" fmla="*/ 485 w 580"/>
                <a:gd name="T11" fmla="*/ 382 h 798"/>
                <a:gd name="T12" fmla="*/ 443 w 580"/>
                <a:gd name="T13" fmla="*/ 441 h 798"/>
                <a:gd name="T14" fmla="*/ 394 w 580"/>
                <a:gd name="T15" fmla="*/ 498 h 798"/>
                <a:gd name="T16" fmla="*/ 336 w 580"/>
                <a:gd name="T17" fmla="*/ 549 h 798"/>
                <a:gd name="T18" fmla="*/ 265 w 580"/>
                <a:gd name="T19" fmla="*/ 598 h 798"/>
                <a:gd name="T20" fmla="*/ 184 w 580"/>
                <a:gd name="T21" fmla="*/ 643 h 798"/>
                <a:gd name="T22" fmla="*/ 184 w 580"/>
                <a:gd name="T23" fmla="*/ 782 h 798"/>
                <a:gd name="T24" fmla="*/ 0 w 580"/>
                <a:gd name="T25" fmla="*/ 504 h 798"/>
                <a:gd name="T26" fmla="*/ 184 w 580"/>
                <a:gd name="T27" fmla="*/ 225 h 798"/>
                <a:gd name="T28" fmla="*/ 184 w 580"/>
                <a:gd name="T29" fmla="*/ 365 h 798"/>
                <a:gd name="T30" fmla="*/ 220 w 580"/>
                <a:gd name="T31" fmla="*/ 361 h 798"/>
                <a:gd name="T32" fmla="*/ 259 w 580"/>
                <a:gd name="T33" fmla="*/ 349 h 798"/>
                <a:gd name="T34" fmla="*/ 300 w 580"/>
                <a:gd name="T35" fmla="*/ 329 h 798"/>
                <a:gd name="T36" fmla="*/ 341 w 580"/>
                <a:gd name="T37" fmla="*/ 304 h 798"/>
                <a:gd name="T38" fmla="*/ 385 w 580"/>
                <a:gd name="T39" fmla="*/ 274 h 798"/>
                <a:gd name="T40" fmla="*/ 424 w 580"/>
                <a:gd name="T41" fmla="*/ 241 h 798"/>
                <a:gd name="T42" fmla="*/ 463 w 580"/>
                <a:gd name="T43" fmla="*/ 204 h 798"/>
                <a:gd name="T44" fmla="*/ 496 w 580"/>
                <a:gd name="T45" fmla="*/ 163 h 798"/>
                <a:gd name="T46" fmla="*/ 526 w 580"/>
                <a:gd name="T47" fmla="*/ 122 h 798"/>
                <a:gd name="T48" fmla="*/ 547 w 580"/>
                <a:gd name="T49" fmla="*/ 80 h 798"/>
                <a:gd name="T50" fmla="*/ 563 w 580"/>
                <a:gd name="T51" fmla="*/ 39 h 798"/>
                <a:gd name="T52" fmla="*/ 567 w 580"/>
                <a:gd name="T53" fmla="*/ 0 h 798"/>
                <a:gd name="T54" fmla="*/ 569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gs>
                <a:gs pos="100000">
                  <a:srgbClr val="AEDFEF"/>
                </a:gs>
              </a:gsLst>
              <a:lin ang="0" scaled="1"/>
            </a:gradFill>
            <a:ln w="9525">
              <a:noFill/>
              <a:round/>
              <a:headEnd/>
              <a:tailEnd/>
            </a:ln>
          </p:spPr>
          <p:txBody>
            <a:bodyPr/>
            <a:lstStyle/>
            <a:p>
              <a:endParaRPr lang="zh-CN" altLang="en-US"/>
            </a:p>
          </p:txBody>
        </p:sp>
        <p:sp>
          <p:nvSpPr>
            <p:cNvPr id="274441" name="AutoShape 10"/>
            <p:cNvSpPr>
              <a:spLocks noChangeAspect="1" noChangeArrowheads="1" noTextEdit="1"/>
            </p:cNvSpPr>
            <p:nvPr/>
          </p:nvSpPr>
          <p:spPr bwMode="auto">
            <a:xfrm flipH="1">
              <a:off x="2251" y="1023"/>
              <a:ext cx="573" cy="784"/>
            </a:xfrm>
            <a:prstGeom prst="rect">
              <a:avLst/>
            </a:prstGeom>
            <a:noFill/>
            <a:ln w="9525">
              <a:noFill/>
              <a:miter lim="800000"/>
              <a:headEnd/>
              <a:tailEnd/>
            </a:ln>
          </p:spPr>
          <p:txBody>
            <a:bodyPr/>
            <a:lstStyle/>
            <a:p>
              <a:endParaRPr lang="zh-CN" altLang="en-US"/>
            </a:p>
          </p:txBody>
        </p:sp>
        <p:sp>
          <p:nvSpPr>
            <p:cNvPr id="274442" name="Freeform 11"/>
            <p:cNvSpPr>
              <a:spLocks noChangeArrowheads="1"/>
            </p:cNvSpPr>
            <p:nvPr/>
          </p:nvSpPr>
          <p:spPr bwMode="auto">
            <a:xfrm flipH="1">
              <a:off x="2255" y="1025"/>
              <a:ext cx="569" cy="782"/>
            </a:xfrm>
            <a:custGeom>
              <a:avLst/>
              <a:gdLst>
                <a:gd name="T0" fmla="*/ 569 w 580"/>
                <a:gd name="T1" fmla="*/ 0 h 798"/>
                <a:gd name="T2" fmla="*/ 567 w 580"/>
                <a:gd name="T3" fmla="*/ 88 h 798"/>
                <a:gd name="T4" fmla="*/ 557 w 580"/>
                <a:gd name="T5" fmla="*/ 171 h 798"/>
                <a:gd name="T6" fmla="*/ 542 w 580"/>
                <a:gd name="T7" fmla="*/ 247 h 798"/>
                <a:gd name="T8" fmla="*/ 516 w 580"/>
                <a:gd name="T9" fmla="*/ 318 h 798"/>
                <a:gd name="T10" fmla="*/ 485 w 580"/>
                <a:gd name="T11" fmla="*/ 382 h 798"/>
                <a:gd name="T12" fmla="*/ 443 w 580"/>
                <a:gd name="T13" fmla="*/ 441 h 798"/>
                <a:gd name="T14" fmla="*/ 394 w 580"/>
                <a:gd name="T15" fmla="*/ 498 h 798"/>
                <a:gd name="T16" fmla="*/ 336 w 580"/>
                <a:gd name="T17" fmla="*/ 549 h 798"/>
                <a:gd name="T18" fmla="*/ 265 w 580"/>
                <a:gd name="T19" fmla="*/ 598 h 798"/>
                <a:gd name="T20" fmla="*/ 184 w 580"/>
                <a:gd name="T21" fmla="*/ 643 h 798"/>
                <a:gd name="T22" fmla="*/ 184 w 580"/>
                <a:gd name="T23" fmla="*/ 782 h 798"/>
                <a:gd name="T24" fmla="*/ 0 w 580"/>
                <a:gd name="T25" fmla="*/ 504 h 798"/>
                <a:gd name="T26" fmla="*/ 184 w 580"/>
                <a:gd name="T27" fmla="*/ 225 h 798"/>
                <a:gd name="T28" fmla="*/ 184 w 580"/>
                <a:gd name="T29" fmla="*/ 365 h 798"/>
                <a:gd name="T30" fmla="*/ 220 w 580"/>
                <a:gd name="T31" fmla="*/ 361 h 798"/>
                <a:gd name="T32" fmla="*/ 259 w 580"/>
                <a:gd name="T33" fmla="*/ 349 h 798"/>
                <a:gd name="T34" fmla="*/ 300 w 580"/>
                <a:gd name="T35" fmla="*/ 329 h 798"/>
                <a:gd name="T36" fmla="*/ 341 w 580"/>
                <a:gd name="T37" fmla="*/ 304 h 798"/>
                <a:gd name="T38" fmla="*/ 385 w 580"/>
                <a:gd name="T39" fmla="*/ 274 h 798"/>
                <a:gd name="T40" fmla="*/ 424 w 580"/>
                <a:gd name="T41" fmla="*/ 241 h 798"/>
                <a:gd name="T42" fmla="*/ 463 w 580"/>
                <a:gd name="T43" fmla="*/ 204 h 798"/>
                <a:gd name="T44" fmla="*/ 496 w 580"/>
                <a:gd name="T45" fmla="*/ 163 h 798"/>
                <a:gd name="T46" fmla="*/ 526 w 580"/>
                <a:gd name="T47" fmla="*/ 122 h 798"/>
                <a:gd name="T48" fmla="*/ 547 w 580"/>
                <a:gd name="T49" fmla="*/ 80 h 798"/>
                <a:gd name="T50" fmla="*/ 563 w 580"/>
                <a:gd name="T51" fmla="*/ 39 h 798"/>
                <a:gd name="T52" fmla="*/ 567 w 580"/>
                <a:gd name="T53" fmla="*/ 0 h 798"/>
                <a:gd name="T54" fmla="*/ 569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66"/>
                </a:gs>
                <a:gs pos="100000">
                  <a:srgbClr val="FFDFCE"/>
                </a:gs>
              </a:gsLst>
              <a:lin ang="0" scaled="1"/>
            </a:gradFill>
            <a:ln w="9525">
              <a:noFill/>
              <a:round/>
              <a:headEnd/>
              <a:tailEnd/>
            </a:ln>
          </p:spPr>
          <p:txBody>
            <a:bodyPr/>
            <a:lstStyle/>
            <a:p>
              <a:endParaRPr lang="zh-CN" altLang="en-US"/>
            </a:p>
          </p:txBody>
        </p:sp>
        <p:grpSp>
          <p:nvGrpSpPr>
            <p:cNvPr id="274443" name="Group 11"/>
            <p:cNvGrpSpPr>
              <a:grpSpLocks/>
            </p:cNvGrpSpPr>
            <p:nvPr/>
          </p:nvGrpSpPr>
          <p:grpSpPr bwMode="auto">
            <a:xfrm>
              <a:off x="1133" y="-1"/>
              <a:ext cx="1889" cy="1010"/>
              <a:chOff x="0" y="-1"/>
              <a:chExt cx="1889" cy="1010"/>
            </a:xfrm>
          </p:grpSpPr>
          <p:grpSp>
            <p:nvGrpSpPr>
              <p:cNvPr id="274445" name="Group 12"/>
              <p:cNvGrpSpPr>
                <a:grpSpLocks/>
              </p:cNvGrpSpPr>
              <p:nvPr/>
            </p:nvGrpSpPr>
            <p:grpSpPr bwMode="auto">
              <a:xfrm>
                <a:off x="0" y="90"/>
                <a:ext cx="1889" cy="919"/>
                <a:chOff x="0" y="0"/>
                <a:chExt cx="1926" cy="937"/>
              </a:xfrm>
            </p:grpSpPr>
            <p:sp>
              <p:nvSpPr>
                <p:cNvPr id="14349" name="Oval 14"/>
                <p:cNvSpPr>
                  <a:spLocks noChangeArrowheads="1"/>
                </p:cNvSpPr>
                <p:nvPr/>
              </p:nvSpPr>
              <p:spPr bwMode="auto">
                <a:xfrm>
                  <a:off x="21" y="30"/>
                  <a:ext cx="1905" cy="907"/>
                </a:xfrm>
                <a:prstGeom prst="ellipse">
                  <a:avLst/>
                </a:prstGeom>
                <a:gradFill rotWithShape="1">
                  <a:gsLst>
                    <a:gs pos="0">
                      <a:srgbClr val="204882"/>
                    </a:gs>
                    <a:gs pos="100000">
                      <a:srgbClr val="3371CD"/>
                    </a:gs>
                  </a:gsLst>
                  <a:lin ang="18900000" scaled="1"/>
                </a:gradFill>
                <a:ln>
                  <a:noFill/>
                </a:ln>
                <a:effectLst>
                  <a:outerShdw dist="35921" dir="2700000" algn="ctr" rotWithShape="0">
                    <a:srgbClr val="000000"/>
                  </a:outerShdw>
                </a:effectLst>
                <a:extLst>
                  <a:ext uri="{91240B29-F687-4F45-9708-019B960494DF}"/>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algn="ctr" defTabSz="913765" eaLnBrk="0" hangingPunct="0">
                    <a:defRPr/>
                  </a:pPr>
                  <a:endParaRPr lang="zh-CN" altLang="en-US" sz="1800">
                    <a:latin typeface="微软雅黑" panose="020B0503020204020204" pitchFamily="34" charset="-122"/>
                    <a:ea typeface="微软雅黑" panose="020B0503020204020204" pitchFamily="34" charset="-122"/>
                  </a:endParaRPr>
                </a:p>
              </p:txBody>
            </p:sp>
            <p:sp>
              <p:nvSpPr>
                <p:cNvPr id="274451" name="Oval 15"/>
                <p:cNvSpPr>
                  <a:spLocks noChangeArrowheads="1"/>
                </p:cNvSpPr>
                <p:nvPr/>
              </p:nvSpPr>
              <p:spPr bwMode="auto">
                <a:xfrm>
                  <a:off x="0" y="0"/>
                  <a:ext cx="1905" cy="907"/>
                </a:xfrm>
                <a:prstGeom prst="ellipse">
                  <a:avLst/>
                </a:prstGeom>
                <a:gradFill rotWithShape="1">
                  <a:gsLst>
                    <a:gs pos="0">
                      <a:srgbClr val="A5C0E9"/>
                    </a:gs>
                    <a:gs pos="100000">
                      <a:srgbClr val="3371CD"/>
                    </a:gs>
                  </a:gsLst>
                  <a:lin ang="18900000" scaled="1"/>
                </a:gradFill>
                <a:ln w="9525">
                  <a:noFill/>
                  <a:round/>
                  <a:headEnd/>
                  <a:tailEnd/>
                </a:ln>
              </p:spPr>
              <p:txBody>
                <a:bodyPr wrap="none" anchor="ctr"/>
                <a:lstStyle/>
                <a:p>
                  <a:pPr algn="ctr" eaLnBrk="0" hangingPunct="0"/>
                  <a:endParaRPr lang="zh-CN" altLang="en-US">
                    <a:latin typeface="微软雅黑" charset="-122"/>
                    <a:ea typeface="微软雅黑" charset="-122"/>
                  </a:endParaRPr>
                </a:p>
              </p:txBody>
            </p:sp>
          </p:grpSp>
          <p:sp>
            <p:nvSpPr>
              <p:cNvPr id="274446" name="Oval 16"/>
              <p:cNvSpPr>
                <a:spLocks noChangeArrowheads="1"/>
              </p:cNvSpPr>
              <p:nvPr/>
            </p:nvSpPr>
            <p:spPr bwMode="auto">
              <a:xfrm>
                <a:off x="89" y="0"/>
                <a:ext cx="1691" cy="845"/>
              </a:xfrm>
              <a:prstGeom prst="ellipse">
                <a:avLst/>
              </a:prstGeom>
              <a:gradFill rotWithShape="1">
                <a:gsLst>
                  <a:gs pos="0">
                    <a:srgbClr val="6A583B"/>
                  </a:gs>
                  <a:gs pos="100000">
                    <a:srgbClr val="E6BF80"/>
                  </a:gs>
                </a:gsLst>
                <a:lin ang="18900000" scaled="1"/>
              </a:gradFill>
              <a:ln w="9525">
                <a:noFill/>
                <a:round/>
                <a:headEnd/>
                <a:tailEnd/>
              </a:ln>
            </p:spPr>
            <p:txBody>
              <a:bodyPr vert="eaVert" wrap="none" anchor="ctr"/>
              <a:lstStyle/>
              <a:p>
                <a:pPr algn="ctr" eaLnBrk="0" hangingPunct="0"/>
                <a:endParaRPr lang="zh-CN" altLang="en-US">
                  <a:latin typeface="微软雅黑" charset="-122"/>
                  <a:ea typeface="微软雅黑" charset="-122"/>
                </a:endParaRPr>
              </a:p>
            </p:txBody>
          </p:sp>
          <p:sp>
            <p:nvSpPr>
              <p:cNvPr id="274447" name="Oval 17"/>
              <p:cNvSpPr>
                <a:spLocks noChangeArrowheads="1"/>
              </p:cNvSpPr>
              <p:nvPr/>
            </p:nvSpPr>
            <p:spPr bwMode="auto">
              <a:xfrm>
                <a:off x="111" y="5"/>
                <a:ext cx="1650" cy="824"/>
              </a:xfrm>
              <a:prstGeom prst="ellipse">
                <a:avLst/>
              </a:prstGeom>
              <a:gradFill rotWithShape="1">
                <a:gsLst>
                  <a:gs pos="0">
                    <a:srgbClr val="E6BF80">
                      <a:alpha val="0"/>
                    </a:srgbClr>
                  </a:gs>
                  <a:gs pos="100000">
                    <a:srgbClr val="F6E9D3"/>
                  </a:gs>
                </a:gsLst>
                <a:lin ang="18900000" scaled="1"/>
              </a:gradFill>
              <a:ln w="9525">
                <a:noFill/>
                <a:round/>
                <a:headEnd/>
                <a:tailEnd/>
              </a:ln>
            </p:spPr>
            <p:txBody>
              <a:bodyPr vert="eaVert" wrap="none" anchor="ctr"/>
              <a:lstStyle/>
              <a:p>
                <a:pPr algn="ctr" eaLnBrk="0" hangingPunct="0"/>
                <a:endParaRPr lang="zh-CN" altLang="en-US">
                  <a:latin typeface="微软雅黑" charset="-122"/>
                  <a:ea typeface="微软雅黑" charset="-122"/>
                </a:endParaRPr>
              </a:p>
            </p:txBody>
          </p:sp>
          <p:sp>
            <p:nvSpPr>
              <p:cNvPr id="274448" name="Oval 18"/>
              <p:cNvSpPr>
                <a:spLocks noChangeArrowheads="1"/>
              </p:cNvSpPr>
              <p:nvPr/>
            </p:nvSpPr>
            <p:spPr bwMode="auto">
              <a:xfrm>
                <a:off x="128" y="13"/>
                <a:ext cx="1570" cy="770"/>
              </a:xfrm>
              <a:prstGeom prst="ellipse">
                <a:avLst/>
              </a:prstGeom>
              <a:gradFill rotWithShape="1">
                <a:gsLst>
                  <a:gs pos="0">
                    <a:srgbClr val="B69765"/>
                  </a:gs>
                  <a:gs pos="100000">
                    <a:srgbClr val="E6BF80">
                      <a:alpha val="48000"/>
                    </a:srgbClr>
                  </a:gs>
                </a:gsLst>
                <a:lin ang="18900000" scaled="1"/>
              </a:gradFill>
              <a:ln w="9525">
                <a:noFill/>
                <a:round/>
                <a:headEnd/>
                <a:tailEnd/>
              </a:ln>
            </p:spPr>
            <p:txBody>
              <a:bodyPr vert="eaVert" wrap="none" anchor="ctr"/>
              <a:lstStyle/>
              <a:p>
                <a:pPr algn="ctr" eaLnBrk="0" hangingPunct="0"/>
                <a:endParaRPr lang="zh-CN" altLang="en-US">
                  <a:latin typeface="微软雅黑" charset="-122"/>
                  <a:ea typeface="微软雅黑" charset="-122"/>
                </a:endParaRPr>
              </a:p>
            </p:txBody>
          </p:sp>
          <p:sp>
            <p:nvSpPr>
              <p:cNvPr id="274449" name="Oval 19"/>
              <p:cNvSpPr>
                <a:spLocks noChangeArrowheads="1"/>
              </p:cNvSpPr>
              <p:nvPr/>
            </p:nvSpPr>
            <p:spPr bwMode="auto">
              <a:xfrm>
                <a:off x="211" y="-1"/>
                <a:ext cx="1382" cy="624"/>
              </a:xfrm>
              <a:prstGeom prst="ellipse">
                <a:avLst/>
              </a:prstGeom>
              <a:gradFill rotWithShape="1">
                <a:gsLst>
                  <a:gs pos="0">
                    <a:srgbClr val="FFFFFF"/>
                  </a:gs>
                  <a:gs pos="100000">
                    <a:srgbClr val="E6BF80">
                      <a:alpha val="37999"/>
                    </a:srgbClr>
                  </a:gs>
                </a:gsLst>
                <a:lin ang="18900000" scaled="1"/>
              </a:gradFill>
              <a:ln w="9525">
                <a:noFill/>
                <a:round/>
                <a:headEnd/>
                <a:tailEnd/>
              </a:ln>
            </p:spPr>
            <p:txBody>
              <a:bodyPr vert="eaVert" wrap="none" anchor="ctr"/>
              <a:lstStyle/>
              <a:p>
                <a:pPr algn="ctr" eaLnBrk="0" hangingPunct="0"/>
                <a:endParaRPr lang="zh-CN" altLang="en-US">
                  <a:latin typeface="微软雅黑" charset="-122"/>
                  <a:ea typeface="微软雅黑" charset="-122"/>
                </a:endParaRPr>
              </a:p>
            </p:txBody>
          </p:sp>
        </p:grpSp>
        <p:sp>
          <p:nvSpPr>
            <p:cNvPr id="274444" name="Text Box 20"/>
            <p:cNvSpPr txBox="1">
              <a:spLocks noChangeArrowheads="1"/>
            </p:cNvSpPr>
            <p:nvPr/>
          </p:nvSpPr>
          <p:spPr bwMode="auto">
            <a:xfrm>
              <a:off x="1668" y="33"/>
              <a:ext cx="767" cy="601"/>
            </a:xfrm>
            <a:prstGeom prst="rect">
              <a:avLst/>
            </a:prstGeom>
            <a:noFill/>
            <a:ln w="9525">
              <a:noFill/>
              <a:miter lim="800000"/>
              <a:headEnd/>
              <a:tailEnd/>
            </a:ln>
          </p:spPr>
          <p:txBody>
            <a:bodyPr wrap="none">
              <a:spAutoFit/>
            </a:bodyPr>
            <a:lstStyle/>
            <a:p>
              <a:pPr algn="ctr" eaLnBrk="0" hangingPunct="0"/>
              <a:r>
                <a:rPr lang="zh-CN" altLang="en-US" sz="2800" b="1">
                  <a:solidFill>
                    <a:srgbClr val="CC00FF"/>
                  </a:solidFill>
                  <a:latin typeface="微软雅黑" charset="-122"/>
                  <a:ea typeface="微软雅黑" charset="-122"/>
                </a:rPr>
                <a:t> 实验室</a:t>
              </a:r>
            </a:p>
            <a:p>
              <a:pPr algn="ctr" eaLnBrk="0" hangingPunct="0"/>
              <a:r>
                <a:rPr lang="zh-CN" altLang="en-US" sz="2800" b="1">
                  <a:solidFill>
                    <a:srgbClr val="CC00FF"/>
                  </a:solidFill>
                  <a:latin typeface="微软雅黑" charset="-122"/>
                  <a:ea typeface="微软雅黑" charset="-122"/>
                </a:rPr>
                <a:t>安全</a:t>
              </a:r>
              <a:endParaRPr lang="zh-CN" altLang="en-US" sz="2800">
                <a:solidFill>
                  <a:srgbClr val="CC00FF"/>
                </a:solidFill>
                <a:latin typeface="微软雅黑" charset="-122"/>
                <a:ea typeface="微软雅黑" charset="-122"/>
              </a:endParaRPr>
            </a:p>
          </p:txBody>
        </p:sp>
      </p:grpSp>
      <p:sp>
        <p:nvSpPr>
          <p:cNvPr id="14356" name="Rectangle 20"/>
          <p:cNvSpPr>
            <a:spLocks noChangeArrowheads="1"/>
          </p:cNvSpPr>
          <p:nvPr/>
        </p:nvSpPr>
        <p:spPr bwMode="auto">
          <a:xfrm>
            <a:off x="611188" y="5659438"/>
            <a:ext cx="8497887" cy="577850"/>
          </a:xfrm>
          <a:prstGeom prst="rect">
            <a:avLst/>
          </a:prstGeom>
          <a:noFill/>
          <a:ln w="9525">
            <a:noFill/>
            <a:miter lim="800000"/>
            <a:headEnd/>
            <a:tailEnd/>
          </a:ln>
        </p:spPr>
        <p:txBody>
          <a:bodyPr/>
          <a:lstStyle/>
          <a:p>
            <a:pPr marL="342900" indent="-342900" eaLnBrk="0" hangingPunct="0">
              <a:spcBef>
                <a:spcPct val="20000"/>
              </a:spcBef>
              <a:buClr>
                <a:srgbClr val="0000D4"/>
              </a:buClr>
              <a:buSzPct val="75000"/>
              <a:buFont typeface="Wingdings" pitchFamily="2" charset="2"/>
              <a:buNone/>
            </a:pPr>
            <a:r>
              <a:rPr lang="zh-CN" altLang="en-US" sz="2400" b="1">
                <a:solidFill>
                  <a:srgbClr val="FF0000"/>
                </a:solidFill>
                <a:latin typeface="微软雅黑" charset="-122"/>
                <a:ea typeface="微软雅黑" charset="-122"/>
              </a:rPr>
              <a:t>务必做到：保护自己不受到伤害，也决不让他人受到伤害。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Abs val="0"/>
                                  </p:iterate>
                                  <p:childTnLst>
                                    <p:set>
                                      <p:cBhvr>
                                        <p:cTn id="6" dur="1" fill="hold">
                                          <p:stCondLst>
                                            <p:cond delay="0"/>
                                          </p:stCondLst>
                                        </p:cTn>
                                        <p:tgtEl>
                                          <p:spTgt spid="14356"/>
                                        </p:tgtEl>
                                        <p:attrNameLst>
                                          <p:attrName>style.visibility</p:attrName>
                                        </p:attrNameLst>
                                      </p:cBhvr>
                                      <p:to>
                                        <p:strVal val="visible"/>
                                      </p:to>
                                    </p:set>
                                    <p:anim calcmode="lin" valueType="num">
                                      <p:cBhvr additive="base">
                                        <p:cTn id="7" dur="500" fill="hold"/>
                                        <p:tgtEl>
                                          <p:spTgt spid="14356"/>
                                        </p:tgtEl>
                                        <p:attrNameLst>
                                          <p:attrName>ppt_x</p:attrName>
                                        </p:attrNameLst>
                                      </p:cBhvr>
                                      <p:tavLst>
                                        <p:tav tm="0">
                                          <p:val>
                                            <p:strVal val="#ppt_x"/>
                                          </p:val>
                                        </p:tav>
                                        <p:tav tm="100000">
                                          <p:val>
                                            <p:strVal val="#ppt_x"/>
                                          </p:val>
                                        </p:tav>
                                      </p:tavLst>
                                    </p:anim>
                                    <p:anim calcmode="lin" valueType="num">
                                      <p:cBhvr additive="base">
                                        <p:cTn id="8" dur="500" fill="hold"/>
                                        <p:tgtEl>
                                          <p:spTgt spid="14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808" y="1285860"/>
            <a:ext cx="1169551" cy="4031873"/>
          </a:xfrm>
          <a:prstGeom prst="rect">
            <a:avLst/>
          </a:prstGeom>
        </p:spPr>
        <p:style>
          <a:lnRef idx="0">
            <a:schemeClr val="accent1"/>
          </a:lnRef>
          <a:fillRef idx="3">
            <a:schemeClr val="accent1"/>
          </a:fillRef>
          <a:effectRef idx="3">
            <a:schemeClr val="accent1"/>
          </a:effectRef>
          <a:fontRef idx="minor">
            <a:schemeClr val="lt1"/>
          </a:fontRef>
        </p:style>
        <p:txBody>
          <a:bodyPr vert="eaVert">
            <a:spAutoFit/>
          </a:bodyPr>
          <a:lstStyle/>
          <a:p>
            <a:pPr defTabSz="913765">
              <a:defRPr/>
            </a:pPr>
            <a:r>
              <a:rPr lang="zh-CN" altLang="en-US" sz="3200" b="1" dirty="0">
                <a:latin typeface="微软雅黑" panose="020B0503020204020204" pitchFamily="34" charset="-122"/>
                <a:ea typeface="微软雅黑" panose="020B0503020204020204" pitchFamily="34" charset="-122"/>
              </a:rPr>
              <a:t>建立健全实验室安全管理制度</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2857500" y="1143000"/>
            <a:ext cx="5286375" cy="52625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危险化学品安全管理办法</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solidFill>
                  <a:srgbClr val="FF0000"/>
                </a:solidFill>
                <a:latin typeface="微软雅黑" panose="020B0503020204020204" pitchFamily="34" charset="-122"/>
                <a:ea typeface="微软雅黑" panose="020B0503020204020204" pitchFamily="34" charset="-122"/>
              </a:rPr>
              <a:t>岗位安全责任制度</a:t>
            </a:r>
            <a:endParaRPr lang="en-US" altLang="zh-CN" sz="2800" dirty="0">
              <a:solidFill>
                <a:srgbClr val="FF0000"/>
              </a:solidFill>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特种仪器设备使用、维修及保养管理规定</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压力气瓶安全使用管理规定</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剧毒化学品管理办法</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危险化学品废弃物处理规定</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275461"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系统预防</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814" y="1285860"/>
            <a:ext cx="1169551" cy="4500594"/>
          </a:xfrm>
          <a:prstGeom prst="rect">
            <a:avLst/>
          </a:prstGeom>
        </p:spPr>
        <p:style>
          <a:lnRef idx="0">
            <a:schemeClr val="accent1"/>
          </a:lnRef>
          <a:fillRef idx="3">
            <a:schemeClr val="accent1"/>
          </a:fillRef>
          <a:effectRef idx="3">
            <a:schemeClr val="accent1"/>
          </a:effectRef>
          <a:fontRef idx="minor">
            <a:schemeClr val="lt1"/>
          </a:fontRef>
        </p:style>
        <p:txBody>
          <a:bodyPr vert="eaVert">
            <a:spAutoFit/>
          </a:bodyPr>
          <a:lstStyle/>
          <a:p>
            <a:pPr defTabSz="913765">
              <a:defRPr/>
            </a:pPr>
            <a:r>
              <a:rPr lang="zh-CN" altLang="en-US" sz="3200" b="1" dirty="0">
                <a:latin typeface="微软雅黑" panose="020B0503020204020204" pitchFamily="34" charset="-122"/>
                <a:ea typeface="微软雅黑" panose="020B0503020204020204" pitchFamily="34" charset="-122"/>
              </a:rPr>
              <a:t>积极推进实验室安全生产标准化、制度化建设</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2786063" y="1785938"/>
            <a:ext cx="5286375" cy="3324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安全管理标准化</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安全条件标准化</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安全操作标准化</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安全教育制度化</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276485"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系统预防</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815" y="1285860"/>
            <a:ext cx="1169551" cy="4500594"/>
          </a:xfrm>
          <a:prstGeom prst="rect">
            <a:avLst/>
          </a:prstGeom>
        </p:spPr>
        <p:style>
          <a:lnRef idx="0">
            <a:schemeClr val="accent1"/>
          </a:lnRef>
          <a:fillRef idx="3">
            <a:schemeClr val="accent1"/>
          </a:fillRef>
          <a:effectRef idx="3">
            <a:schemeClr val="accent1"/>
          </a:effectRef>
          <a:fontRef idx="minor">
            <a:schemeClr val="lt1"/>
          </a:fontRef>
        </p:style>
        <p:txBody>
          <a:bodyPr vert="eaVert">
            <a:spAutoFit/>
          </a:bodyPr>
          <a:lstStyle/>
          <a:p>
            <a:pPr defTabSz="913765">
              <a:defRPr/>
            </a:pPr>
            <a:r>
              <a:rPr lang="zh-CN" altLang="en-US" sz="3200" b="1" dirty="0">
                <a:latin typeface="微软雅黑" panose="020B0503020204020204" pitchFamily="34" charset="-122"/>
                <a:ea typeface="微软雅黑" panose="020B0503020204020204" pitchFamily="34" charset="-122"/>
              </a:rPr>
              <a:t>加大实验室建设和投入力度</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2786063" y="1785938"/>
            <a:ext cx="5286375" cy="3324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完善实验室建设的规划设计</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保证安全设施投入</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消防设施要符合防火防爆的要求</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277509"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系统预防</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1357298"/>
            <a:ext cx="677108" cy="5000660"/>
          </a:xfrm>
          <a:prstGeom prst="rect">
            <a:avLst/>
          </a:prstGeom>
        </p:spPr>
        <p:style>
          <a:lnRef idx="0">
            <a:schemeClr val="accent1"/>
          </a:lnRef>
          <a:fillRef idx="3">
            <a:schemeClr val="accent1"/>
          </a:fillRef>
          <a:effectRef idx="3">
            <a:schemeClr val="accent1"/>
          </a:effectRef>
          <a:fontRef idx="minor">
            <a:schemeClr val="lt1"/>
          </a:fontRef>
        </p:style>
        <p:txBody>
          <a:bodyPr vert="eaVert">
            <a:spAutoFit/>
          </a:bodyPr>
          <a:lstStyle/>
          <a:p>
            <a:pPr defTabSz="913765">
              <a:defRPr/>
            </a:pPr>
            <a:r>
              <a:rPr lang="zh-CN" altLang="en-US" sz="3200" b="1" dirty="0">
                <a:latin typeface="微软雅黑" panose="020B0503020204020204" pitchFamily="34" charset="-122"/>
                <a:ea typeface="微软雅黑" panose="020B0503020204020204" pitchFamily="34" charset="-122"/>
              </a:rPr>
              <a:t>重视实验室安全教育培训</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1500188" y="1071563"/>
            <a:ext cx="7643812" cy="52625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内容多样化：包括相关法律法规、安全制度、操作规程以及紧急自救常识等，当然也应突出针对性</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全方位、多层次：不局限于某个学科、某个实验室，应对领导、教师、学生、辅助人员等进行全面的实验室安全教育</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实验教育培训应制度化和常态化</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278533"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系统预防</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0"/>
          </a:xfrm>
          <a:prstGeom prst="rect">
            <a:avLst/>
          </a:prstGeom>
          <a:solidFill>
            <a:srgbClr val="F9F9F9"/>
          </a:solidFill>
          <a:ln w="9525">
            <a:noFill/>
            <a:miter lim="800000"/>
            <a:headEnd/>
            <a:tailEnd/>
          </a:ln>
        </p:spPr>
        <p:txBody>
          <a:bodyPr wrap="none" lIns="0" tIns="0" rIns="0" bIns="0" anchor="ctr">
            <a:spAutoFit/>
          </a:bodyPr>
          <a:lstStyle/>
          <a:p>
            <a:pPr defTabSz="914400"/>
            <a:endParaRPr lang="zh-CN" altLang="zh-CN">
              <a:latin typeface="Arial" charset="0"/>
            </a:endParaRPr>
          </a:p>
          <a:p>
            <a:pPr defTabSz="914400" eaLnBrk="0" hangingPunct="0"/>
            <a:endParaRPr lang="zh-CN" altLang="zh-CN">
              <a:latin typeface="Arial" charset="0"/>
            </a:endParaRPr>
          </a:p>
        </p:txBody>
      </p:sp>
      <p:sp>
        <p:nvSpPr>
          <p:cNvPr id="23554" name="Rectangle 2"/>
          <p:cNvSpPr>
            <a:spLocks noChangeArrowheads="1"/>
          </p:cNvSpPr>
          <p:nvPr/>
        </p:nvSpPr>
        <p:spPr bwMode="auto">
          <a:xfrm>
            <a:off x="152400" y="152400"/>
            <a:ext cx="9144000" cy="0"/>
          </a:xfrm>
          <a:prstGeom prst="rect">
            <a:avLst/>
          </a:prstGeom>
          <a:solidFill>
            <a:srgbClr val="F9F9F9"/>
          </a:solidFill>
          <a:ln w="9525">
            <a:noFill/>
            <a:miter lim="800000"/>
            <a:headEnd/>
            <a:tailEnd/>
          </a:ln>
        </p:spPr>
        <p:txBody>
          <a:bodyPr wrap="none" lIns="0" tIns="0" rIns="0" bIns="0" anchor="ctr">
            <a:spAutoFit/>
          </a:bodyPr>
          <a:lstStyle/>
          <a:p>
            <a:pPr defTabSz="914400"/>
            <a:endParaRPr lang="zh-CN" altLang="zh-CN">
              <a:latin typeface="Arial" charset="0"/>
            </a:endParaRPr>
          </a:p>
          <a:p>
            <a:pPr defTabSz="914400" eaLnBrk="0" hangingPunct="0"/>
            <a:endParaRPr lang="zh-CN" altLang="zh-CN">
              <a:latin typeface="Arial" charset="0"/>
            </a:endParaRPr>
          </a:p>
        </p:txBody>
      </p:sp>
      <p:pic>
        <p:nvPicPr>
          <p:cNvPr id="23555" name="Picture 4" descr="https://gss1.bdstatic.com/9vo3dSag_xI4khGkpoWK1HF6hhy/baike/c0%3Dbaike92%2C5%2C5%2C92%2C30/sign=435b8f2216dfa9ece9235e4503b99c66/cf1b9d16fdfaaf5142566c818b5494eef01f7a53.jpg"/>
          <p:cNvPicPr>
            <a:picLocks noChangeAspect="1" noChangeArrowheads="1"/>
          </p:cNvPicPr>
          <p:nvPr/>
        </p:nvPicPr>
        <p:blipFill>
          <a:blip r:embed="rId2"/>
          <a:srcRect/>
          <a:stretch>
            <a:fillRect/>
          </a:stretch>
        </p:blipFill>
        <p:spPr bwMode="auto">
          <a:xfrm>
            <a:off x="0" y="857250"/>
            <a:ext cx="5000625" cy="6000750"/>
          </a:xfrm>
          <a:prstGeom prst="rect">
            <a:avLst/>
          </a:prstGeom>
          <a:noFill/>
          <a:ln w="9525">
            <a:noFill/>
            <a:miter lim="800000"/>
            <a:headEnd/>
            <a:tailEnd/>
          </a:ln>
        </p:spPr>
      </p:pic>
      <p:pic>
        <p:nvPicPr>
          <p:cNvPr id="23556" name="Picture 6" descr="https://gss0.bdstatic.com/94o3dSag_xI4khGkpoWK1HF6hhy/baike/c0%3Dbaike80%2C5%2C5%2C80%2C26/sign=ab3fd348f51fbe090853cb460a096756/bd3eb13533fa828b76ea71ddfa1f4134960a5ac7.jpg"/>
          <p:cNvPicPr>
            <a:picLocks noChangeAspect="1" noChangeArrowheads="1"/>
          </p:cNvPicPr>
          <p:nvPr/>
        </p:nvPicPr>
        <p:blipFill>
          <a:blip r:embed="rId3"/>
          <a:srcRect/>
          <a:stretch>
            <a:fillRect/>
          </a:stretch>
        </p:blipFill>
        <p:spPr bwMode="auto">
          <a:xfrm>
            <a:off x="4929188" y="4429125"/>
            <a:ext cx="4214812" cy="2428875"/>
          </a:xfrm>
          <a:prstGeom prst="rect">
            <a:avLst/>
          </a:prstGeom>
          <a:noFill/>
          <a:ln w="9525">
            <a:noFill/>
            <a:miter lim="800000"/>
            <a:headEnd/>
            <a:tailEnd/>
          </a:ln>
        </p:spPr>
      </p:pic>
      <p:pic>
        <p:nvPicPr>
          <p:cNvPr id="23557" name="Picture 2" descr="https://gss3.bdstatic.com/7Po3dSag_xI4khGkpoWK1HF6hhy/baike/c0%3Dbaike80%2C5%2C5%2C80%2C26/sign=4fa689188e18367ab984778f4f1ae0b1/4a36acaf2edda3cc832efc1109e93901213f923d.jpg"/>
          <p:cNvPicPr>
            <a:picLocks noChangeAspect="1" noChangeArrowheads="1"/>
          </p:cNvPicPr>
          <p:nvPr/>
        </p:nvPicPr>
        <p:blipFill>
          <a:blip r:embed="rId4"/>
          <a:srcRect/>
          <a:stretch>
            <a:fillRect/>
          </a:stretch>
        </p:blipFill>
        <p:spPr bwMode="auto">
          <a:xfrm>
            <a:off x="4970463" y="928688"/>
            <a:ext cx="4173537" cy="3429000"/>
          </a:xfrm>
          <a:prstGeom prst="rect">
            <a:avLst/>
          </a:prstGeom>
          <a:noFill/>
          <a:ln w="9525">
            <a:noFill/>
            <a:miter lim="800000"/>
            <a:headEnd/>
            <a:tailEnd/>
          </a:ln>
        </p:spPr>
      </p:pic>
      <p:sp>
        <p:nvSpPr>
          <p:cNvPr id="4" name="矩形 3"/>
          <p:cNvSpPr/>
          <p:nvPr/>
        </p:nvSpPr>
        <p:spPr>
          <a:xfrm>
            <a:off x="1000100" y="2357430"/>
            <a:ext cx="6929486" cy="30469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defTabSz="913765">
              <a:defRPr/>
            </a:pPr>
            <a:r>
              <a:rPr lang="zh-CN" altLang="en-US" sz="4000" b="1" dirty="0">
                <a:latin typeface="微软雅黑" panose="020B0503020204020204" pitchFamily="34" charset="-122"/>
                <a:ea typeface="微软雅黑" panose="020B0503020204020204" pitchFamily="34" charset="-122"/>
              </a:rPr>
              <a:t>清华大学一实验室爆炸</a:t>
            </a:r>
            <a:endParaRPr lang="en-US" altLang="zh-CN" sz="4000" b="1" dirty="0">
              <a:latin typeface="微软雅黑" panose="020B0503020204020204" pitchFamily="34" charset="-122"/>
              <a:ea typeface="微软雅黑" panose="020B0503020204020204" pitchFamily="34" charset="-122"/>
            </a:endParaRPr>
          </a:p>
          <a:p>
            <a:pPr algn="ctr" defTabSz="913765">
              <a:defRPr/>
            </a:pPr>
            <a:endParaRPr lang="zh-CN" altLang="en-US" sz="4000" b="1" dirty="0">
              <a:latin typeface="微软雅黑" panose="020B0503020204020204" pitchFamily="34" charset="-122"/>
              <a:ea typeface="微软雅黑" panose="020B0503020204020204" pitchFamily="34" charset="-122"/>
            </a:endParaRPr>
          </a:p>
          <a:p>
            <a:pPr indent="723900" defTabSz="913765">
              <a:defRPr/>
            </a:pPr>
            <a:r>
              <a:rPr lang="en-US" altLang="zh-CN" sz="2800" dirty="0">
                <a:latin typeface="微软雅黑" panose="020B0503020204020204" pitchFamily="34" charset="-122"/>
                <a:ea typeface="微软雅黑" panose="020B0503020204020204" pitchFamily="34" charset="-122"/>
              </a:rPr>
              <a:t>2015</a:t>
            </a:r>
            <a:r>
              <a:rPr lang="zh-CN" altLang="en-US"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12</a:t>
            </a:r>
            <a:r>
              <a:rPr lang="zh-CN" altLang="en-US" sz="2800" dirty="0">
                <a:latin typeface="微软雅黑" panose="020B0503020204020204" pitchFamily="34" charset="-122"/>
                <a:ea typeface="微软雅黑" panose="020B0503020204020204" pitchFamily="34" charset="-122"/>
              </a:rPr>
              <a:t>月</a:t>
            </a:r>
            <a:r>
              <a:rPr lang="en-US" altLang="zh-CN" sz="2800" dirty="0">
                <a:latin typeface="微软雅黑" panose="020B0503020204020204" pitchFamily="34" charset="-122"/>
                <a:ea typeface="微软雅黑" panose="020B0503020204020204" pitchFamily="34" charset="-122"/>
              </a:rPr>
              <a:t>18</a:t>
            </a:r>
            <a:r>
              <a:rPr lang="zh-CN" altLang="en-US" sz="2800" dirty="0">
                <a:latin typeface="微软雅黑" panose="020B0503020204020204" pitchFamily="34" charset="-122"/>
                <a:ea typeface="微软雅黑" panose="020B0503020204020204" pitchFamily="34" charset="-122"/>
              </a:rPr>
              <a:t>日上午</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时</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分左右，清华大学化学系何添楼二层的一间实验室</a:t>
            </a:r>
            <a:r>
              <a:rPr lang="zh-CN" altLang="en-US" sz="2800" dirty="0">
                <a:latin typeface="微软雅黑" panose="020B0503020204020204" pitchFamily="34" charset="-122"/>
                <a:ea typeface="微软雅黑" panose="020B0503020204020204" pitchFamily="34" charset="-122"/>
              </a:rPr>
              <a:t>发生</a:t>
            </a:r>
            <a:r>
              <a:rPr lang="zh-CN" altLang="en-US" sz="2800" dirty="0">
                <a:solidFill>
                  <a:srgbClr val="FF0000"/>
                </a:solidFill>
                <a:latin typeface="微软雅黑" panose="020B0503020204020204" pitchFamily="34" charset="-122"/>
                <a:ea typeface="微软雅黑" panose="020B0503020204020204" pitchFamily="34" charset="-122"/>
              </a:rPr>
              <a:t>氢气瓶爆炸引起火灾事故</a:t>
            </a:r>
            <a:r>
              <a:rPr lang="zh-CN" altLang="en-US" sz="2800" dirty="0">
                <a:latin typeface="微软雅黑" panose="020B0503020204020204" pitchFamily="34" charset="-122"/>
                <a:ea typeface="微软雅黑" panose="020B0503020204020204" pitchFamily="34" charset="-122"/>
              </a:rPr>
              <a:t>，一名正在做实验的</a:t>
            </a:r>
            <a:r>
              <a:rPr lang="zh-CN" altLang="en-US" sz="2800" b="1" dirty="0">
                <a:solidFill>
                  <a:srgbClr val="FF0000"/>
                </a:solidFill>
                <a:latin typeface="微软雅黑" panose="020B0503020204020204" pitchFamily="34" charset="-122"/>
                <a:ea typeface="微软雅黑" panose="020B0503020204020204" pitchFamily="34" charset="-122"/>
              </a:rPr>
              <a:t>孟详见博士后</a:t>
            </a:r>
            <a:r>
              <a:rPr lang="zh-CN" altLang="en-US" sz="2800" b="1" dirty="0">
                <a:solidFill>
                  <a:srgbClr val="FF0000"/>
                </a:solidFill>
                <a:latin typeface="微软雅黑" panose="020B0503020204020204" pitchFamily="34" charset="-122"/>
                <a:ea typeface="微软雅黑" panose="020B0503020204020204" pitchFamily="34" charset="-122"/>
              </a:rPr>
              <a:t>当场</a:t>
            </a:r>
            <a:r>
              <a:rPr lang="zh-CN" altLang="en-US" sz="2800" b="1" dirty="0">
                <a:solidFill>
                  <a:srgbClr val="FF0000"/>
                </a:solidFill>
                <a:latin typeface="微软雅黑" panose="020B0503020204020204" pitchFamily="34" charset="-122"/>
                <a:ea typeface="微软雅黑" panose="020B0503020204020204" pitchFamily="34" charset="-122"/>
              </a:rPr>
              <a:t>死亡</a:t>
            </a:r>
            <a:r>
              <a:rPr lang="zh-CN" altLang="en-US"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1214422"/>
            <a:ext cx="1169551" cy="5000660"/>
          </a:xfrm>
          <a:prstGeom prst="rect">
            <a:avLst/>
          </a:prstGeom>
        </p:spPr>
        <p:style>
          <a:lnRef idx="0">
            <a:schemeClr val="accent1"/>
          </a:lnRef>
          <a:fillRef idx="3">
            <a:schemeClr val="accent1"/>
          </a:fillRef>
          <a:effectRef idx="3">
            <a:schemeClr val="accent1"/>
          </a:effectRef>
          <a:fontRef idx="minor">
            <a:schemeClr val="lt1"/>
          </a:fontRef>
        </p:style>
        <p:txBody>
          <a:bodyPr vert="eaVert">
            <a:spAutoFit/>
          </a:bodyPr>
          <a:lstStyle/>
          <a:p>
            <a:pPr defTabSz="913765">
              <a:defRPr/>
            </a:pPr>
            <a:r>
              <a:rPr lang="zh-CN" altLang="en-US" sz="3200" b="1" dirty="0">
                <a:latin typeface="微软雅黑" panose="020B0503020204020204" pitchFamily="34" charset="-122"/>
                <a:ea typeface="微软雅黑" panose="020B0503020204020204" pitchFamily="34" charset="-122"/>
              </a:rPr>
              <a:t>重视和加强化学实验室废弃物处理</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2214563" y="2286000"/>
            <a:ext cx="6643687" cy="3324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将实验室废弃物的处置作为实验室安全管理的重点环节来抓</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制定切实可行的废弃物处置标准</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zh-CN" altLang="en-US" sz="2800" dirty="0">
                <a:latin typeface="微软雅黑" panose="020B0503020204020204" pitchFamily="34" charset="-122"/>
                <a:ea typeface="微软雅黑" panose="020B0503020204020204" pitchFamily="34" charset="-122"/>
              </a:rPr>
              <a:t>规范实验室废弃物的排放</a:t>
            </a:r>
            <a:endParaRPr lang="en-US" altLang="zh-CN" sz="2800" dirty="0">
              <a:latin typeface="微软雅黑" panose="020B0503020204020204" pitchFamily="34" charset="-122"/>
              <a:ea typeface="微软雅黑" panose="020B0503020204020204" pitchFamily="34" charset="-122"/>
            </a:endParaRPr>
          </a:p>
          <a:p>
            <a:pPr defTabSz="913765">
              <a:lnSpc>
                <a:spcPct val="150000"/>
              </a:lnSpc>
              <a:buFont typeface="Wingdings" panose="05000000000000000000" pitchFamily="2" charset="2"/>
              <a:buChar char="Ø"/>
              <a:defRPr/>
            </a:pP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279557"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系统预防</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7" name="Picture 84" descr="Picture1"/>
          <p:cNvPicPr>
            <a:picLocks noChangeAspect="1" noChangeArrowheads="1"/>
          </p:cNvPicPr>
          <p:nvPr/>
        </p:nvPicPr>
        <p:blipFill>
          <a:blip r:embed="rId2"/>
          <a:srcRect/>
          <a:stretch>
            <a:fillRect/>
          </a:stretch>
        </p:blipFill>
        <p:spPr bwMode="auto">
          <a:xfrm>
            <a:off x="1068388" y="3068638"/>
            <a:ext cx="1354137" cy="747712"/>
          </a:xfrm>
          <a:prstGeom prst="rect">
            <a:avLst/>
          </a:prstGeom>
          <a:noFill/>
          <a:ln w="9525">
            <a:noFill/>
            <a:miter lim="800000"/>
            <a:headEnd/>
            <a:tailEnd/>
          </a:ln>
        </p:spPr>
      </p:pic>
      <p:sp>
        <p:nvSpPr>
          <p:cNvPr id="16386" name="Line 81"/>
          <p:cNvSpPr>
            <a:spLocks noChangeShapeType="1"/>
          </p:cNvSpPr>
          <p:nvPr/>
        </p:nvSpPr>
        <p:spPr bwMode="auto">
          <a:xfrm flipH="1">
            <a:off x="8027988" y="3789363"/>
            <a:ext cx="893762" cy="1587"/>
          </a:xfrm>
          <a:prstGeom prst="line">
            <a:avLst/>
          </a:prstGeom>
          <a:noFill/>
          <a:ln w="76200" cap="flat" cmpd="sng">
            <a:solidFill>
              <a:schemeClr val="accent1"/>
            </a:solidFill>
            <a:miter lim="800000"/>
          </a:ln>
          <a:effectLst>
            <a:outerShdw dist="35921" dir="2700000" algn="ctr" rotWithShape="0">
              <a:schemeClr val="bg2">
                <a:alpha val="50000"/>
              </a:schemeClr>
            </a:outerShdw>
          </a:effectLst>
          <a:extLst>
            <a:ext uri="{909E8E84-426E-40DD-AFC4-6F175D3DCCD1}"/>
          </a:extLst>
        </p:spPr>
        <p:txBody>
          <a:bodyPr/>
          <a:lstStyle/>
          <a:p>
            <a:pPr defTabSz="913765">
              <a:defRPr/>
            </a:pPr>
            <a:endParaRPr lang="zh-CN" altLang="en-US">
              <a:ea typeface="宋体" panose="02010600030101010101" pitchFamily="2" charset="-122"/>
            </a:endParaRPr>
          </a:p>
        </p:txBody>
      </p:sp>
      <p:grpSp>
        <p:nvGrpSpPr>
          <p:cNvPr id="280579" name="Group 3"/>
          <p:cNvGrpSpPr>
            <a:grpSpLocks/>
          </p:cNvGrpSpPr>
          <p:nvPr/>
        </p:nvGrpSpPr>
        <p:grpSpPr bwMode="auto">
          <a:xfrm>
            <a:off x="920750" y="2762250"/>
            <a:ext cx="1700213" cy="1774825"/>
            <a:chOff x="0" y="0"/>
            <a:chExt cx="656" cy="663"/>
          </a:xfrm>
        </p:grpSpPr>
        <p:pic>
          <p:nvPicPr>
            <p:cNvPr id="280647" name="Picture 3" descr="circuler_1"/>
            <p:cNvPicPr>
              <a:picLocks noChangeAspect="1" noChangeArrowheads="1"/>
            </p:cNvPicPr>
            <p:nvPr/>
          </p:nvPicPr>
          <p:blipFill>
            <a:blip r:embed="rId3"/>
            <a:srcRect/>
            <a:stretch>
              <a:fillRect/>
            </a:stretch>
          </p:blipFill>
          <p:spPr bwMode="auto">
            <a:xfrm>
              <a:off x="0" y="0"/>
              <a:ext cx="656" cy="662"/>
            </a:xfrm>
            <a:prstGeom prst="rect">
              <a:avLst/>
            </a:prstGeom>
            <a:noFill/>
            <a:ln w="9525">
              <a:noFill/>
              <a:miter lim="800000"/>
              <a:headEnd/>
              <a:tailEnd/>
            </a:ln>
          </p:spPr>
        </p:pic>
        <p:sp>
          <p:nvSpPr>
            <p:cNvPr id="16389" name="Oval 4"/>
            <p:cNvSpPr>
              <a:spLocks noChangeArrowheads="1"/>
            </p:cNvSpPr>
            <p:nvPr/>
          </p:nvSpPr>
          <p:spPr bwMode="auto">
            <a:xfrm>
              <a:off x="0" y="0"/>
              <a:ext cx="652" cy="663"/>
            </a:xfrm>
            <a:prstGeom prst="ellipse">
              <a:avLst/>
            </a:prstGeom>
            <a:gradFill rotWithShape="1">
              <a:gsLst>
                <a:gs pos="0">
                  <a:schemeClr val="hlink"/>
                </a:gs>
                <a:gs pos="50000">
                  <a:srgbClr val="E8E8FF"/>
                </a:gs>
                <a:gs pos="100000">
                  <a:schemeClr val="hlink"/>
                </a:gs>
              </a:gsLst>
              <a:lin ang="5400000" scaled="1"/>
            </a:gradFill>
            <a:ln>
              <a:noFill/>
            </a:ln>
            <a:effectLst/>
            <a:extLst>
              <a:ext uri="{91240B29-F687-4F45-9708-019B960494DF}"/>
              <a:ext uri="{AF507438-7753-43E0-B8FC-AC1667EBCBE1}"/>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defTabSz="913765">
                <a:defRPr/>
              </a:pPr>
              <a:endParaRPr lang="zh-CN" altLang="en-US" sz="1800">
                <a:latin typeface="Arial" panose="020B0604020202020204" pitchFamily="34" charset="0"/>
                <a:ea typeface="宋体" panose="02010600030101010101" pitchFamily="2" charset="-122"/>
              </a:endParaRPr>
            </a:p>
          </p:txBody>
        </p:sp>
        <p:grpSp>
          <p:nvGrpSpPr>
            <p:cNvPr id="280649" name="Group 6"/>
            <p:cNvGrpSpPr>
              <a:grpSpLocks/>
            </p:cNvGrpSpPr>
            <p:nvPr/>
          </p:nvGrpSpPr>
          <p:grpSpPr bwMode="auto">
            <a:xfrm>
              <a:off x="46" y="532"/>
              <a:ext cx="575" cy="110"/>
              <a:chOff x="0" y="0"/>
              <a:chExt cx="827" cy="156"/>
            </a:xfrm>
          </p:grpSpPr>
          <p:grpSp>
            <p:nvGrpSpPr>
              <p:cNvPr id="280650" name="Group 7"/>
              <p:cNvGrpSpPr>
                <a:grpSpLocks/>
              </p:cNvGrpSpPr>
              <p:nvPr/>
            </p:nvGrpSpPr>
            <p:grpSpPr bwMode="auto">
              <a:xfrm rot="-1297425" flipH="1" flipV="1">
                <a:off x="146" y="0"/>
                <a:ext cx="681" cy="150"/>
                <a:chOff x="0" y="0"/>
                <a:chExt cx="1118" cy="279"/>
              </a:xfrm>
            </p:grpSpPr>
            <p:sp>
              <p:nvSpPr>
                <p:cNvPr id="280656" name="AutoShape 7"/>
                <p:cNvSpPr>
                  <a:spLocks noChangeArrowheads="1"/>
                </p:cNvSpPr>
                <p:nvPr/>
              </p:nvSpPr>
              <p:spPr bwMode="auto">
                <a:xfrm rot="5263130">
                  <a:off x="292"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57" name="AutoShape 8"/>
                <p:cNvSpPr>
                  <a:spLocks noChangeArrowheads="1"/>
                </p:cNvSpPr>
                <p:nvPr/>
              </p:nvSpPr>
              <p:spPr bwMode="auto">
                <a:xfrm rot="6078281">
                  <a:off x="428"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58" name="AutoShape 9"/>
                <p:cNvSpPr>
                  <a:spLocks noChangeArrowheads="1"/>
                </p:cNvSpPr>
                <p:nvPr/>
              </p:nvSpPr>
              <p:spPr bwMode="auto">
                <a:xfrm rot="6373927">
                  <a:off x="504" y="-27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59" name="AutoShape 10"/>
                <p:cNvSpPr>
                  <a:spLocks noChangeArrowheads="1"/>
                </p:cNvSpPr>
                <p:nvPr/>
              </p:nvSpPr>
              <p:spPr bwMode="auto">
                <a:xfrm rot="6906312">
                  <a:off x="594" y="-24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grpSp>
          <p:grpSp>
            <p:nvGrpSpPr>
              <p:cNvPr id="280651" name="Group 12"/>
              <p:cNvGrpSpPr>
                <a:grpSpLocks/>
              </p:cNvGrpSpPr>
              <p:nvPr/>
            </p:nvGrpSpPr>
            <p:grpSpPr bwMode="auto">
              <a:xfrm rot="56115" flipH="1" flipV="1">
                <a:off x="0" y="6"/>
                <a:ext cx="681" cy="150"/>
                <a:chOff x="0" y="0"/>
                <a:chExt cx="1118" cy="279"/>
              </a:xfrm>
            </p:grpSpPr>
            <p:sp>
              <p:nvSpPr>
                <p:cNvPr id="280652" name="AutoShape 12"/>
                <p:cNvSpPr>
                  <a:spLocks noChangeArrowheads="1"/>
                </p:cNvSpPr>
                <p:nvPr/>
              </p:nvSpPr>
              <p:spPr bwMode="auto">
                <a:xfrm rot="5263130">
                  <a:off x="292"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53" name="AutoShape 13"/>
                <p:cNvSpPr>
                  <a:spLocks noChangeArrowheads="1"/>
                </p:cNvSpPr>
                <p:nvPr/>
              </p:nvSpPr>
              <p:spPr bwMode="auto">
                <a:xfrm rot="6078281">
                  <a:off x="428"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54" name="AutoShape 14"/>
                <p:cNvSpPr>
                  <a:spLocks noChangeArrowheads="1"/>
                </p:cNvSpPr>
                <p:nvPr/>
              </p:nvSpPr>
              <p:spPr bwMode="auto">
                <a:xfrm rot="6373927">
                  <a:off x="504" y="-27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55" name="AutoShape 15"/>
                <p:cNvSpPr>
                  <a:spLocks noChangeArrowheads="1"/>
                </p:cNvSpPr>
                <p:nvPr/>
              </p:nvSpPr>
              <p:spPr bwMode="auto">
                <a:xfrm rot="6906312">
                  <a:off x="594" y="-24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grpSp>
        </p:grpSp>
      </p:grpSp>
      <p:grpSp>
        <p:nvGrpSpPr>
          <p:cNvPr id="280580" name="Group 17"/>
          <p:cNvGrpSpPr>
            <a:grpSpLocks/>
          </p:cNvGrpSpPr>
          <p:nvPr/>
        </p:nvGrpSpPr>
        <p:grpSpPr bwMode="auto">
          <a:xfrm>
            <a:off x="2884488" y="2754313"/>
            <a:ext cx="1700212" cy="1776412"/>
            <a:chOff x="0" y="0"/>
            <a:chExt cx="656" cy="663"/>
          </a:xfrm>
        </p:grpSpPr>
        <p:pic>
          <p:nvPicPr>
            <p:cNvPr id="280634" name="Picture 17" descr="circuler_1"/>
            <p:cNvPicPr>
              <a:picLocks noChangeAspect="1" noChangeArrowheads="1"/>
            </p:cNvPicPr>
            <p:nvPr/>
          </p:nvPicPr>
          <p:blipFill>
            <a:blip r:embed="rId3"/>
            <a:srcRect/>
            <a:stretch>
              <a:fillRect/>
            </a:stretch>
          </p:blipFill>
          <p:spPr bwMode="auto">
            <a:xfrm>
              <a:off x="0" y="0"/>
              <a:ext cx="656" cy="662"/>
            </a:xfrm>
            <a:prstGeom prst="rect">
              <a:avLst/>
            </a:prstGeom>
            <a:noFill/>
            <a:ln w="9525">
              <a:noFill/>
              <a:miter lim="800000"/>
              <a:headEnd/>
              <a:tailEnd/>
            </a:ln>
          </p:spPr>
        </p:pic>
        <p:sp>
          <p:nvSpPr>
            <p:cNvPr id="16403" name="Oval 18"/>
            <p:cNvSpPr>
              <a:spLocks noChangeArrowheads="1"/>
            </p:cNvSpPr>
            <p:nvPr/>
          </p:nvSpPr>
          <p:spPr bwMode="auto">
            <a:xfrm>
              <a:off x="0" y="0"/>
              <a:ext cx="652" cy="663"/>
            </a:xfrm>
            <a:prstGeom prst="ellipse">
              <a:avLst/>
            </a:prstGeom>
            <a:gradFill rotWithShape="1">
              <a:gsLst>
                <a:gs pos="0">
                  <a:schemeClr val="accent2"/>
                </a:gs>
                <a:gs pos="50000">
                  <a:srgbClr val="F4F4C6"/>
                </a:gs>
                <a:gs pos="100000">
                  <a:schemeClr val="accent2"/>
                </a:gs>
              </a:gsLst>
              <a:lin ang="5400000" scaled="1"/>
            </a:gradFill>
            <a:ln>
              <a:noFill/>
            </a:ln>
            <a:effectLst/>
            <a:extLst>
              <a:ext uri="{91240B29-F687-4F45-9708-019B960494DF}"/>
              <a:ext uri="{AF507438-7753-43E0-B8FC-AC1667EBCBE1}"/>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defTabSz="913765">
                <a:defRPr/>
              </a:pPr>
              <a:endParaRPr lang="zh-CN" altLang="en-US" sz="1800">
                <a:latin typeface="Arial" panose="020B0604020202020204" pitchFamily="34" charset="0"/>
                <a:ea typeface="宋体" panose="02010600030101010101" pitchFamily="2" charset="-122"/>
              </a:endParaRPr>
            </a:p>
          </p:txBody>
        </p:sp>
        <p:grpSp>
          <p:nvGrpSpPr>
            <p:cNvPr id="280636" name="Group 20"/>
            <p:cNvGrpSpPr>
              <a:grpSpLocks/>
            </p:cNvGrpSpPr>
            <p:nvPr/>
          </p:nvGrpSpPr>
          <p:grpSpPr bwMode="auto">
            <a:xfrm>
              <a:off x="46" y="532"/>
              <a:ext cx="575" cy="110"/>
              <a:chOff x="0" y="0"/>
              <a:chExt cx="827" cy="156"/>
            </a:xfrm>
          </p:grpSpPr>
          <p:grpSp>
            <p:nvGrpSpPr>
              <p:cNvPr id="280637" name="Group 21"/>
              <p:cNvGrpSpPr>
                <a:grpSpLocks/>
              </p:cNvGrpSpPr>
              <p:nvPr/>
            </p:nvGrpSpPr>
            <p:grpSpPr bwMode="auto">
              <a:xfrm rot="-1297425" flipH="1" flipV="1">
                <a:off x="146" y="0"/>
                <a:ext cx="681" cy="150"/>
                <a:chOff x="0" y="0"/>
                <a:chExt cx="1118" cy="279"/>
              </a:xfrm>
            </p:grpSpPr>
            <p:sp>
              <p:nvSpPr>
                <p:cNvPr id="280643" name="AutoShape 21"/>
                <p:cNvSpPr>
                  <a:spLocks noChangeArrowheads="1"/>
                </p:cNvSpPr>
                <p:nvPr/>
              </p:nvSpPr>
              <p:spPr bwMode="auto">
                <a:xfrm rot="5263130">
                  <a:off x="292"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44" name="AutoShape 22"/>
                <p:cNvSpPr>
                  <a:spLocks noChangeArrowheads="1"/>
                </p:cNvSpPr>
                <p:nvPr/>
              </p:nvSpPr>
              <p:spPr bwMode="auto">
                <a:xfrm rot="6078281">
                  <a:off x="428"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45" name="AutoShape 23"/>
                <p:cNvSpPr>
                  <a:spLocks noChangeArrowheads="1"/>
                </p:cNvSpPr>
                <p:nvPr/>
              </p:nvSpPr>
              <p:spPr bwMode="auto">
                <a:xfrm rot="6373927">
                  <a:off x="504" y="-27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46" name="AutoShape 24"/>
                <p:cNvSpPr>
                  <a:spLocks noChangeArrowheads="1"/>
                </p:cNvSpPr>
                <p:nvPr/>
              </p:nvSpPr>
              <p:spPr bwMode="auto">
                <a:xfrm rot="6906312">
                  <a:off x="594" y="-24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grpSp>
          <p:grpSp>
            <p:nvGrpSpPr>
              <p:cNvPr id="280638" name="Group 26"/>
              <p:cNvGrpSpPr>
                <a:grpSpLocks/>
              </p:cNvGrpSpPr>
              <p:nvPr/>
            </p:nvGrpSpPr>
            <p:grpSpPr bwMode="auto">
              <a:xfrm rot="56115" flipH="1" flipV="1">
                <a:off x="0" y="6"/>
                <a:ext cx="681" cy="150"/>
                <a:chOff x="0" y="0"/>
                <a:chExt cx="1118" cy="279"/>
              </a:xfrm>
            </p:grpSpPr>
            <p:sp>
              <p:nvSpPr>
                <p:cNvPr id="280639" name="AutoShape 26"/>
                <p:cNvSpPr>
                  <a:spLocks noChangeArrowheads="1"/>
                </p:cNvSpPr>
                <p:nvPr/>
              </p:nvSpPr>
              <p:spPr bwMode="auto">
                <a:xfrm rot="5263130">
                  <a:off x="292"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40" name="AutoShape 27"/>
                <p:cNvSpPr>
                  <a:spLocks noChangeArrowheads="1"/>
                </p:cNvSpPr>
                <p:nvPr/>
              </p:nvSpPr>
              <p:spPr bwMode="auto">
                <a:xfrm rot="6078281">
                  <a:off x="428"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41" name="AutoShape 28"/>
                <p:cNvSpPr>
                  <a:spLocks noChangeArrowheads="1"/>
                </p:cNvSpPr>
                <p:nvPr/>
              </p:nvSpPr>
              <p:spPr bwMode="auto">
                <a:xfrm rot="6373927">
                  <a:off x="504" y="-27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42" name="AutoShape 29"/>
                <p:cNvSpPr>
                  <a:spLocks noChangeArrowheads="1"/>
                </p:cNvSpPr>
                <p:nvPr/>
              </p:nvSpPr>
              <p:spPr bwMode="auto">
                <a:xfrm rot="6906312">
                  <a:off x="594" y="-24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grpSp>
        </p:grpSp>
      </p:grpSp>
      <p:grpSp>
        <p:nvGrpSpPr>
          <p:cNvPr id="280581" name="Group 31"/>
          <p:cNvGrpSpPr>
            <a:grpSpLocks/>
          </p:cNvGrpSpPr>
          <p:nvPr/>
        </p:nvGrpSpPr>
        <p:grpSpPr bwMode="auto">
          <a:xfrm>
            <a:off x="4822825" y="2768600"/>
            <a:ext cx="1700213" cy="1771650"/>
            <a:chOff x="0" y="0"/>
            <a:chExt cx="656" cy="662"/>
          </a:xfrm>
        </p:grpSpPr>
        <p:pic>
          <p:nvPicPr>
            <p:cNvPr id="280621" name="Picture 31" descr="circuler_1"/>
            <p:cNvPicPr>
              <a:picLocks noChangeAspect="1" noChangeArrowheads="1"/>
            </p:cNvPicPr>
            <p:nvPr/>
          </p:nvPicPr>
          <p:blipFill>
            <a:blip r:embed="rId4"/>
            <a:srcRect/>
            <a:stretch>
              <a:fillRect/>
            </a:stretch>
          </p:blipFill>
          <p:spPr bwMode="auto">
            <a:xfrm>
              <a:off x="0" y="0"/>
              <a:ext cx="656" cy="661"/>
            </a:xfrm>
            <a:prstGeom prst="rect">
              <a:avLst/>
            </a:prstGeom>
            <a:noFill/>
            <a:ln w="9525">
              <a:noFill/>
              <a:miter lim="800000"/>
              <a:headEnd/>
              <a:tailEnd/>
            </a:ln>
          </p:spPr>
        </p:pic>
        <p:sp>
          <p:nvSpPr>
            <p:cNvPr id="16417" name="Oval 32"/>
            <p:cNvSpPr>
              <a:spLocks noChangeArrowheads="1"/>
            </p:cNvSpPr>
            <p:nvPr/>
          </p:nvSpPr>
          <p:spPr bwMode="auto">
            <a:xfrm>
              <a:off x="0" y="0"/>
              <a:ext cx="652" cy="662"/>
            </a:xfrm>
            <a:prstGeom prst="ellipse">
              <a:avLst/>
            </a:prstGeom>
            <a:gradFill rotWithShape="1">
              <a:gsLst>
                <a:gs pos="0">
                  <a:schemeClr val="folHlink"/>
                </a:gs>
                <a:gs pos="50000">
                  <a:srgbClr val="DEE9F0"/>
                </a:gs>
                <a:gs pos="100000">
                  <a:schemeClr val="folHlink"/>
                </a:gs>
              </a:gsLst>
              <a:lin ang="5400000" scaled="1"/>
            </a:gradFill>
            <a:ln>
              <a:noFill/>
            </a:ln>
            <a:effectLst/>
            <a:extLst>
              <a:ext uri="{91240B29-F687-4F45-9708-019B960494DF}"/>
              <a:ext uri="{AF507438-7753-43E0-B8FC-AC1667EBCBE1}"/>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defTabSz="913765">
                <a:defRPr/>
              </a:pPr>
              <a:endParaRPr lang="zh-CN" altLang="en-US" sz="1800">
                <a:latin typeface="Arial" panose="020B0604020202020204" pitchFamily="34" charset="0"/>
                <a:ea typeface="宋体" panose="02010600030101010101" pitchFamily="2" charset="-122"/>
              </a:endParaRPr>
            </a:p>
          </p:txBody>
        </p:sp>
        <p:grpSp>
          <p:nvGrpSpPr>
            <p:cNvPr id="280623" name="Group 34"/>
            <p:cNvGrpSpPr>
              <a:grpSpLocks/>
            </p:cNvGrpSpPr>
            <p:nvPr/>
          </p:nvGrpSpPr>
          <p:grpSpPr bwMode="auto">
            <a:xfrm>
              <a:off x="46" y="531"/>
              <a:ext cx="575" cy="111"/>
              <a:chOff x="0" y="0"/>
              <a:chExt cx="827" cy="156"/>
            </a:xfrm>
          </p:grpSpPr>
          <p:grpSp>
            <p:nvGrpSpPr>
              <p:cNvPr id="280624" name="Group 35"/>
              <p:cNvGrpSpPr>
                <a:grpSpLocks/>
              </p:cNvGrpSpPr>
              <p:nvPr/>
            </p:nvGrpSpPr>
            <p:grpSpPr bwMode="auto">
              <a:xfrm rot="-1297425" flipH="1" flipV="1">
                <a:off x="146" y="0"/>
                <a:ext cx="681" cy="150"/>
                <a:chOff x="0" y="0"/>
                <a:chExt cx="1118" cy="279"/>
              </a:xfrm>
            </p:grpSpPr>
            <p:sp>
              <p:nvSpPr>
                <p:cNvPr id="280630" name="AutoShape 35"/>
                <p:cNvSpPr>
                  <a:spLocks noChangeArrowheads="1"/>
                </p:cNvSpPr>
                <p:nvPr/>
              </p:nvSpPr>
              <p:spPr bwMode="auto">
                <a:xfrm rot="5263130">
                  <a:off x="292"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31" name="AutoShape 36"/>
                <p:cNvSpPr>
                  <a:spLocks noChangeArrowheads="1"/>
                </p:cNvSpPr>
                <p:nvPr/>
              </p:nvSpPr>
              <p:spPr bwMode="auto">
                <a:xfrm rot="6078281">
                  <a:off x="428"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32" name="AutoShape 37"/>
                <p:cNvSpPr>
                  <a:spLocks noChangeArrowheads="1"/>
                </p:cNvSpPr>
                <p:nvPr/>
              </p:nvSpPr>
              <p:spPr bwMode="auto">
                <a:xfrm rot="6373927">
                  <a:off x="504" y="-27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33" name="AutoShape 38"/>
                <p:cNvSpPr>
                  <a:spLocks noChangeArrowheads="1"/>
                </p:cNvSpPr>
                <p:nvPr/>
              </p:nvSpPr>
              <p:spPr bwMode="auto">
                <a:xfrm rot="6906312">
                  <a:off x="594" y="-24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grpSp>
          <p:grpSp>
            <p:nvGrpSpPr>
              <p:cNvPr id="280625" name="Group 40"/>
              <p:cNvGrpSpPr>
                <a:grpSpLocks/>
              </p:cNvGrpSpPr>
              <p:nvPr/>
            </p:nvGrpSpPr>
            <p:grpSpPr bwMode="auto">
              <a:xfrm rot="56115" flipH="1" flipV="1">
                <a:off x="0" y="6"/>
                <a:ext cx="681" cy="150"/>
                <a:chOff x="0" y="0"/>
                <a:chExt cx="1118" cy="279"/>
              </a:xfrm>
            </p:grpSpPr>
            <p:sp>
              <p:nvSpPr>
                <p:cNvPr id="280626" name="AutoShape 40"/>
                <p:cNvSpPr>
                  <a:spLocks noChangeArrowheads="1"/>
                </p:cNvSpPr>
                <p:nvPr/>
              </p:nvSpPr>
              <p:spPr bwMode="auto">
                <a:xfrm rot="5263130">
                  <a:off x="292"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27" name="AutoShape 41"/>
                <p:cNvSpPr>
                  <a:spLocks noChangeArrowheads="1"/>
                </p:cNvSpPr>
                <p:nvPr/>
              </p:nvSpPr>
              <p:spPr bwMode="auto">
                <a:xfrm rot="6078281">
                  <a:off x="428"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28" name="AutoShape 42"/>
                <p:cNvSpPr>
                  <a:spLocks noChangeArrowheads="1"/>
                </p:cNvSpPr>
                <p:nvPr/>
              </p:nvSpPr>
              <p:spPr bwMode="auto">
                <a:xfrm rot="6373927">
                  <a:off x="504" y="-27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29" name="AutoShape 43"/>
                <p:cNvSpPr>
                  <a:spLocks noChangeArrowheads="1"/>
                </p:cNvSpPr>
                <p:nvPr/>
              </p:nvSpPr>
              <p:spPr bwMode="auto">
                <a:xfrm rot="6906312">
                  <a:off x="594" y="-24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grpSp>
        </p:grpSp>
      </p:grpSp>
      <p:grpSp>
        <p:nvGrpSpPr>
          <p:cNvPr id="280582" name="Group 45"/>
          <p:cNvGrpSpPr>
            <a:grpSpLocks/>
          </p:cNvGrpSpPr>
          <p:nvPr/>
        </p:nvGrpSpPr>
        <p:grpSpPr bwMode="auto">
          <a:xfrm>
            <a:off x="6784975" y="2759075"/>
            <a:ext cx="1700213" cy="1771650"/>
            <a:chOff x="0" y="0"/>
            <a:chExt cx="656" cy="662"/>
          </a:xfrm>
        </p:grpSpPr>
        <p:pic>
          <p:nvPicPr>
            <p:cNvPr id="280608" name="Picture 45" descr="circuler_1"/>
            <p:cNvPicPr>
              <a:picLocks noChangeAspect="1" noChangeArrowheads="1"/>
            </p:cNvPicPr>
            <p:nvPr/>
          </p:nvPicPr>
          <p:blipFill>
            <a:blip r:embed="rId4"/>
            <a:srcRect/>
            <a:stretch>
              <a:fillRect/>
            </a:stretch>
          </p:blipFill>
          <p:spPr bwMode="auto">
            <a:xfrm>
              <a:off x="0" y="0"/>
              <a:ext cx="656" cy="661"/>
            </a:xfrm>
            <a:prstGeom prst="rect">
              <a:avLst/>
            </a:prstGeom>
            <a:noFill/>
            <a:ln w="9525">
              <a:noFill/>
              <a:miter lim="800000"/>
              <a:headEnd/>
              <a:tailEnd/>
            </a:ln>
          </p:spPr>
        </p:pic>
        <p:sp>
          <p:nvSpPr>
            <p:cNvPr id="16431" name="Oval 46"/>
            <p:cNvSpPr>
              <a:spLocks noChangeArrowheads="1"/>
            </p:cNvSpPr>
            <p:nvPr/>
          </p:nvSpPr>
          <p:spPr bwMode="auto">
            <a:xfrm>
              <a:off x="0" y="0"/>
              <a:ext cx="652" cy="662"/>
            </a:xfrm>
            <a:prstGeom prst="ellipse">
              <a:avLst/>
            </a:prstGeom>
            <a:gradFill rotWithShape="1">
              <a:gsLst>
                <a:gs pos="0">
                  <a:schemeClr val="accent1"/>
                </a:gs>
                <a:gs pos="50000">
                  <a:srgbClr val="D5E6E6"/>
                </a:gs>
                <a:gs pos="100000">
                  <a:schemeClr val="accent1"/>
                </a:gs>
              </a:gsLst>
              <a:lin ang="5400000" scaled="1"/>
            </a:gradFill>
            <a:ln>
              <a:noFill/>
            </a:ln>
            <a:effectLst/>
            <a:extLst>
              <a:ext uri="{91240B29-F687-4F45-9708-019B960494DF}"/>
              <a:ext uri="{AF507438-7753-43E0-B8FC-AC1667EBCBE1}"/>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defTabSz="913765">
                <a:defRPr/>
              </a:pPr>
              <a:endParaRPr lang="zh-CN" altLang="en-US" sz="1800">
                <a:latin typeface="Arial" panose="020B0604020202020204" pitchFamily="34" charset="0"/>
                <a:ea typeface="宋体" panose="02010600030101010101" pitchFamily="2" charset="-122"/>
              </a:endParaRPr>
            </a:p>
          </p:txBody>
        </p:sp>
        <p:grpSp>
          <p:nvGrpSpPr>
            <p:cNvPr id="280610" name="Group 48"/>
            <p:cNvGrpSpPr>
              <a:grpSpLocks/>
            </p:cNvGrpSpPr>
            <p:nvPr/>
          </p:nvGrpSpPr>
          <p:grpSpPr bwMode="auto">
            <a:xfrm>
              <a:off x="46" y="531"/>
              <a:ext cx="575" cy="111"/>
              <a:chOff x="0" y="0"/>
              <a:chExt cx="827" cy="156"/>
            </a:xfrm>
          </p:grpSpPr>
          <p:grpSp>
            <p:nvGrpSpPr>
              <p:cNvPr id="280611" name="Group 49"/>
              <p:cNvGrpSpPr>
                <a:grpSpLocks/>
              </p:cNvGrpSpPr>
              <p:nvPr/>
            </p:nvGrpSpPr>
            <p:grpSpPr bwMode="auto">
              <a:xfrm rot="-1297425" flipH="1" flipV="1">
                <a:off x="146" y="0"/>
                <a:ext cx="681" cy="150"/>
                <a:chOff x="0" y="0"/>
                <a:chExt cx="1118" cy="279"/>
              </a:xfrm>
            </p:grpSpPr>
            <p:sp>
              <p:nvSpPr>
                <p:cNvPr id="280617" name="AutoShape 49"/>
                <p:cNvSpPr>
                  <a:spLocks noChangeArrowheads="1"/>
                </p:cNvSpPr>
                <p:nvPr/>
              </p:nvSpPr>
              <p:spPr bwMode="auto">
                <a:xfrm rot="5263130">
                  <a:off x="292"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18" name="AutoShape 50"/>
                <p:cNvSpPr>
                  <a:spLocks noChangeArrowheads="1"/>
                </p:cNvSpPr>
                <p:nvPr/>
              </p:nvSpPr>
              <p:spPr bwMode="auto">
                <a:xfrm rot="6078281">
                  <a:off x="428"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19" name="AutoShape 51"/>
                <p:cNvSpPr>
                  <a:spLocks noChangeArrowheads="1"/>
                </p:cNvSpPr>
                <p:nvPr/>
              </p:nvSpPr>
              <p:spPr bwMode="auto">
                <a:xfrm rot="6373927">
                  <a:off x="504" y="-27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20" name="AutoShape 52"/>
                <p:cNvSpPr>
                  <a:spLocks noChangeArrowheads="1"/>
                </p:cNvSpPr>
                <p:nvPr/>
              </p:nvSpPr>
              <p:spPr bwMode="auto">
                <a:xfrm rot="6906312">
                  <a:off x="594" y="-24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grpSp>
          <p:grpSp>
            <p:nvGrpSpPr>
              <p:cNvPr id="280612" name="Group 54"/>
              <p:cNvGrpSpPr>
                <a:grpSpLocks/>
              </p:cNvGrpSpPr>
              <p:nvPr/>
            </p:nvGrpSpPr>
            <p:grpSpPr bwMode="auto">
              <a:xfrm rot="56115" flipH="1" flipV="1">
                <a:off x="0" y="6"/>
                <a:ext cx="681" cy="150"/>
                <a:chOff x="0" y="0"/>
                <a:chExt cx="1118" cy="279"/>
              </a:xfrm>
            </p:grpSpPr>
            <p:sp>
              <p:nvSpPr>
                <p:cNvPr id="280613" name="AutoShape 54"/>
                <p:cNvSpPr>
                  <a:spLocks noChangeArrowheads="1"/>
                </p:cNvSpPr>
                <p:nvPr/>
              </p:nvSpPr>
              <p:spPr bwMode="auto">
                <a:xfrm rot="5263130">
                  <a:off x="292"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14" name="AutoShape 55"/>
                <p:cNvSpPr>
                  <a:spLocks noChangeArrowheads="1"/>
                </p:cNvSpPr>
                <p:nvPr/>
              </p:nvSpPr>
              <p:spPr bwMode="auto">
                <a:xfrm rot="6078281">
                  <a:off x="428" y="-294"/>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15" name="AutoShape 56"/>
                <p:cNvSpPr>
                  <a:spLocks noChangeArrowheads="1"/>
                </p:cNvSpPr>
                <p:nvPr/>
              </p:nvSpPr>
              <p:spPr bwMode="auto">
                <a:xfrm rot="6373927">
                  <a:off x="504" y="-27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sp>
              <p:nvSpPr>
                <p:cNvPr id="280616" name="AutoShape 57"/>
                <p:cNvSpPr>
                  <a:spLocks noChangeArrowheads="1"/>
                </p:cNvSpPr>
                <p:nvPr/>
              </p:nvSpPr>
              <p:spPr bwMode="auto">
                <a:xfrm rot="6906312">
                  <a:off x="594" y="-242"/>
                  <a:ext cx="227" cy="816"/>
                </a:xfrm>
                <a:prstGeom prst="moon">
                  <a:avLst>
                    <a:gd name="adj" fmla="val 49773"/>
                  </a:avLst>
                </a:prstGeom>
                <a:solidFill>
                  <a:srgbClr val="FFFFFF">
                    <a:alpha val="3922"/>
                  </a:srgbClr>
                </a:solidFill>
                <a:ln w="9525">
                  <a:noFill/>
                  <a:miter lim="800000"/>
                  <a:headEnd/>
                  <a:tailEnd/>
                </a:ln>
              </p:spPr>
              <p:txBody>
                <a:bodyPr vert="eaVert" wrap="none" anchor="ctr"/>
                <a:lstStyle/>
                <a:p>
                  <a:endParaRPr lang="zh-CN" altLang="en-US">
                    <a:latin typeface="Arial" charset="0"/>
                  </a:endParaRPr>
                </a:p>
              </p:txBody>
            </p:sp>
          </p:grpSp>
        </p:grpSp>
      </p:grpSp>
      <p:sp>
        <p:nvSpPr>
          <p:cNvPr id="280583" name="Line 58"/>
          <p:cNvSpPr>
            <a:spLocks noChangeShapeType="1"/>
          </p:cNvSpPr>
          <p:nvPr/>
        </p:nvSpPr>
        <p:spPr bwMode="auto">
          <a:xfrm>
            <a:off x="1692275" y="4252913"/>
            <a:ext cx="0" cy="565150"/>
          </a:xfrm>
          <a:prstGeom prst="line">
            <a:avLst/>
          </a:prstGeom>
          <a:noFill/>
          <a:ln w="19050">
            <a:solidFill>
              <a:schemeClr val="tx1"/>
            </a:solidFill>
            <a:miter lim="800000"/>
            <a:headEnd/>
            <a:tailEnd/>
          </a:ln>
        </p:spPr>
        <p:txBody>
          <a:bodyPr/>
          <a:lstStyle/>
          <a:p>
            <a:endParaRPr lang="zh-CN" altLang="en-US"/>
          </a:p>
        </p:txBody>
      </p:sp>
      <p:sp>
        <p:nvSpPr>
          <p:cNvPr id="280584" name="Line 59"/>
          <p:cNvSpPr>
            <a:spLocks noChangeShapeType="1"/>
          </p:cNvSpPr>
          <p:nvPr/>
        </p:nvSpPr>
        <p:spPr bwMode="auto">
          <a:xfrm flipH="1">
            <a:off x="587375" y="4757738"/>
            <a:ext cx="2441575" cy="1587"/>
          </a:xfrm>
          <a:prstGeom prst="line">
            <a:avLst/>
          </a:prstGeom>
          <a:noFill/>
          <a:ln w="19050">
            <a:solidFill>
              <a:schemeClr val="tx1"/>
            </a:solidFill>
            <a:prstDash val="sysDot"/>
            <a:miter lim="800000"/>
            <a:headEnd/>
            <a:tailEnd/>
          </a:ln>
        </p:spPr>
        <p:txBody>
          <a:bodyPr/>
          <a:lstStyle/>
          <a:p>
            <a:endParaRPr lang="zh-CN" altLang="en-US"/>
          </a:p>
        </p:txBody>
      </p:sp>
      <p:sp>
        <p:nvSpPr>
          <p:cNvPr id="280585" name="Text Box 60"/>
          <p:cNvSpPr txBox="1">
            <a:spLocks noChangeArrowheads="1"/>
          </p:cNvSpPr>
          <p:nvPr/>
        </p:nvSpPr>
        <p:spPr bwMode="auto">
          <a:xfrm>
            <a:off x="38100" y="4794250"/>
            <a:ext cx="5959475" cy="812800"/>
          </a:xfrm>
          <a:prstGeom prst="rect">
            <a:avLst/>
          </a:prstGeom>
          <a:noFill/>
          <a:ln w="9525">
            <a:noFill/>
            <a:miter lim="800000"/>
            <a:headEnd/>
            <a:tailEnd/>
          </a:ln>
        </p:spPr>
        <p:txBody>
          <a:bodyPr>
            <a:spAutoFit/>
          </a:bodyPr>
          <a:lstStyle/>
          <a:p>
            <a:pPr eaLnBrk="0" hangingPunct="0">
              <a:lnSpc>
                <a:spcPct val="130000"/>
              </a:lnSpc>
              <a:buClr>
                <a:schemeClr val="hlink"/>
              </a:buClr>
              <a:buFont typeface="Wingdings" pitchFamily="2" charset="2"/>
              <a:buChar char="§"/>
            </a:pPr>
            <a:r>
              <a:rPr lang="zh-CN" altLang="en-US">
                <a:latin typeface="微软雅黑" charset="-122"/>
                <a:ea typeface="微软雅黑" charset="-122"/>
              </a:rPr>
              <a:t> 消防器材配备</a:t>
            </a:r>
            <a:r>
              <a:rPr lang="zh-CN" altLang="en-US">
                <a:solidFill>
                  <a:srgbClr val="CC00FF"/>
                </a:solidFill>
                <a:latin typeface="微软雅黑" charset="-122"/>
                <a:ea typeface="微软雅黑" charset="-122"/>
              </a:rPr>
              <a:t> </a:t>
            </a:r>
            <a:r>
              <a:rPr lang="zh-CN" altLang="en-US">
                <a:latin typeface="微软雅黑" charset="-122"/>
                <a:ea typeface="微软雅黑" charset="-122"/>
              </a:rPr>
              <a:t>（日常管理、消防演习）</a:t>
            </a:r>
          </a:p>
          <a:p>
            <a:pPr eaLnBrk="0" hangingPunct="0">
              <a:lnSpc>
                <a:spcPct val="130000"/>
              </a:lnSpc>
              <a:buClr>
                <a:schemeClr val="hlink"/>
              </a:buClr>
              <a:buFont typeface="Wingdings" pitchFamily="2" charset="2"/>
              <a:buChar char="§"/>
            </a:pPr>
            <a:r>
              <a:rPr lang="en-US" altLang="zh-CN">
                <a:latin typeface="微软雅黑" charset="-122"/>
                <a:ea typeface="微软雅黑" charset="-122"/>
              </a:rPr>
              <a:t> </a:t>
            </a:r>
            <a:r>
              <a:rPr lang="zh-CN" altLang="en-US">
                <a:latin typeface="微软雅黑" charset="-122"/>
                <a:ea typeface="微软雅黑" charset="-122"/>
              </a:rPr>
              <a:t>易燃试剂的安全放置和使用</a:t>
            </a:r>
          </a:p>
        </p:txBody>
      </p:sp>
      <p:sp>
        <p:nvSpPr>
          <p:cNvPr id="280586" name="Text Box 61"/>
          <p:cNvSpPr txBox="1">
            <a:spLocks noChangeArrowheads="1"/>
          </p:cNvSpPr>
          <p:nvPr/>
        </p:nvSpPr>
        <p:spPr bwMode="auto">
          <a:xfrm>
            <a:off x="917575" y="3341688"/>
            <a:ext cx="1704975" cy="400050"/>
          </a:xfrm>
          <a:prstGeom prst="rect">
            <a:avLst/>
          </a:prstGeom>
          <a:noFill/>
          <a:ln w="9525">
            <a:noFill/>
            <a:miter lim="800000"/>
            <a:headEnd/>
            <a:tailEnd/>
          </a:ln>
        </p:spPr>
        <p:txBody>
          <a:bodyPr>
            <a:spAutoFit/>
          </a:bodyPr>
          <a:lstStyle/>
          <a:p>
            <a:pPr marL="120650" indent="-120650" algn="ctr">
              <a:spcBef>
                <a:spcPct val="50000"/>
              </a:spcBef>
            </a:pPr>
            <a:r>
              <a:rPr lang="zh-CN" altLang="en-US" sz="2000" b="1">
                <a:solidFill>
                  <a:srgbClr val="1C1C1C"/>
                </a:solidFill>
                <a:latin typeface="微软雅黑" charset="-122"/>
                <a:ea typeface="微软雅黑" charset="-122"/>
              </a:rPr>
              <a:t>防火</a:t>
            </a:r>
          </a:p>
        </p:txBody>
      </p:sp>
      <p:sp>
        <p:nvSpPr>
          <p:cNvPr id="280587" name="Text Box 62"/>
          <p:cNvSpPr txBox="1">
            <a:spLocks noChangeArrowheads="1"/>
          </p:cNvSpPr>
          <p:nvPr/>
        </p:nvSpPr>
        <p:spPr bwMode="auto">
          <a:xfrm>
            <a:off x="2873375" y="3389313"/>
            <a:ext cx="1704975" cy="400050"/>
          </a:xfrm>
          <a:prstGeom prst="rect">
            <a:avLst/>
          </a:prstGeom>
          <a:noFill/>
          <a:ln w="9525">
            <a:noFill/>
            <a:miter lim="800000"/>
            <a:headEnd/>
            <a:tailEnd/>
          </a:ln>
        </p:spPr>
        <p:txBody>
          <a:bodyPr>
            <a:spAutoFit/>
          </a:bodyPr>
          <a:lstStyle/>
          <a:p>
            <a:pPr marL="120650" indent="-120650" algn="ctr">
              <a:spcBef>
                <a:spcPct val="50000"/>
              </a:spcBef>
            </a:pPr>
            <a:r>
              <a:rPr lang="zh-CN" altLang="en-US" sz="2000" b="1">
                <a:solidFill>
                  <a:srgbClr val="1C1C1C"/>
                </a:solidFill>
                <a:latin typeface="微软雅黑" charset="-122"/>
                <a:ea typeface="微软雅黑" charset="-122"/>
              </a:rPr>
              <a:t>防爆</a:t>
            </a:r>
          </a:p>
        </p:txBody>
      </p:sp>
      <p:sp>
        <p:nvSpPr>
          <p:cNvPr id="280588" name="Text Box 63"/>
          <p:cNvSpPr txBox="1">
            <a:spLocks noChangeArrowheads="1"/>
          </p:cNvSpPr>
          <p:nvPr/>
        </p:nvSpPr>
        <p:spPr bwMode="auto">
          <a:xfrm>
            <a:off x="4819650" y="3143250"/>
            <a:ext cx="1706563" cy="708025"/>
          </a:xfrm>
          <a:prstGeom prst="rect">
            <a:avLst/>
          </a:prstGeom>
          <a:noFill/>
          <a:ln w="9525">
            <a:noFill/>
            <a:miter lim="800000"/>
            <a:headEnd/>
            <a:tailEnd/>
          </a:ln>
        </p:spPr>
        <p:txBody>
          <a:bodyPr>
            <a:spAutoFit/>
          </a:bodyPr>
          <a:lstStyle/>
          <a:p>
            <a:pPr marL="120650" indent="-120650" algn="ctr">
              <a:spcBef>
                <a:spcPct val="50000"/>
              </a:spcBef>
            </a:pPr>
            <a:r>
              <a:rPr lang="zh-CN" altLang="en-US" sz="4000" b="1">
                <a:solidFill>
                  <a:srgbClr val="FF0000"/>
                </a:solidFill>
                <a:latin typeface="微软雅黑" charset="-122"/>
                <a:ea typeface="微软雅黑" charset="-122"/>
              </a:rPr>
              <a:t>防毒</a:t>
            </a:r>
          </a:p>
        </p:txBody>
      </p:sp>
      <p:sp>
        <p:nvSpPr>
          <p:cNvPr id="280589" name="Text Box 64"/>
          <p:cNvSpPr txBox="1">
            <a:spLocks noChangeArrowheads="1"/>
          </p:cNvSpPr>
          <p:nvPr/>
        </p:nvSpPr>
        <p:spPr bwMode="auto">
          <a:xfrm>
            <a:off x="6769100" y="3341688"/>
            <a:ext cx="1704975" cy="400050"/>
          </a:xfrm>
          <a:prstGeom prst="rect">
            <a:avLst/>
          </a:prstGeom>
          <a:noFill/>
          <a:ln w="9525">
            <a:noFill/>
            <a:miter lim="800000"/>
            <a:headEnd/>
            <a:tailEnd/>
          </a:ln>
        </p:spPr>
        <p:txBody>
          <a:bodyPr>
            <a:spAutoFit/>
          </a:bodyPr>
          <a:lstStyle/>
          <a:p>
            <a:pPr marL="120650" indent="-120650" algn="ctr">
              <a:spcBef>
                <a:spcPct val="50000"/>
              </a:spcBef>
            </a:pPr>
            <a:r>
              <a:rPr lang="zh-CN" altLang="en-US" sz="2000" b="1">
                <a:solidFill>
                  <a:srgbClr val="1C1C1C"/>
                </a:solidFill>
                <a:latin typeface="微软雅黑" charset="-122"/>
                <a:ea typeface="微软雅黑" charset="-122"/>
              </a:rPr>
              <a:t>防烧伤</a:t>
            </a:r>
          </a:p>
        </p:txBody>
      </p:sp>
      <p:sp>
        <p:nvSpPr>
          <p:cNvPr id="280590" name="Line 65"/>
          <p:cNvSpPr>
            <a:spLocks noChangeShapeType="1"/>
          </p:cNvSpPr>
          <p:nvPr/>
        </p:nvSpPr>
        <p:spPr bwMode="auto">
          <a:xfrm>
            <a:off x="7596188" y="2565400"/>
            <a:ext cx="0" cy="565150"/>
          </a:xfrm>
          <a:prstGeom prst="line">
            <a:avLst/>
          </a:prstGeom>
          <a:noFill/>
          <a:ln w="19050">
            <a:solidFill>
              <a:schemeClr val="tx1"/>
            </a:solidFill>
            <a:miter lim="800000"/>
            <a:headEnd/>
            <a:tailEnd/>
          </a:ln>
        </p:spPr>
        <p:txBody>
          <a:bodyPr/>
          <a:lstStyle/>
          <a:p>
            <a:endParaRPr lang="zh-CN" altLang="en-US"/>
          </a:p>
        </p:txBody>
      </p:sp>
      <p:sp>
        <p:nvSpPr>
          <p:cNvPr id="280591" name="Line 66"/>
          <p:cNvSpPr>
            <a:spLocks noChangeShapeType="1"/>
          </p:cNvSpPr>
          <p:nvPr/>
        </p:nvSpPr>
        <p:spPr bwMode="auto">
          <a:xfrm flipH="1">
            <a:off x="6318250" y="2836863"/>
            <a:ext cx="2665413" cy="1587"/>
          </a:xfrm>
          <a:prstGeom prst="line">
            <a:avLst/>
          </a:prstGeom>
          <a:noFill/>
          <a:ln w="19050">
            <a:solidFill>
              <a:schemeClr val="tx1"/>
            </a:solidFill>
            <a:prstDash val="sysDot"/>
            <a:miter lim="800000"/>
            <a:headEnd/>
            <a:tailEnd/>
          </a:ln>
        </p:spPr>
        <p:txBody>
          <a:bodyPr/>
          <a:lstStyle/>
          <a:p>
            <a:endParaRPr lang="zh-CN" altLang="en-US"/>
          </a:p>
        </p:txBody>
      </p:sp>
      <p:sp>
        <p:nvSpPr>
          <p:cNvPr id="280592" name="Text Box 67"/>
          <p:cNvSpPr txBox="1">
            <a:spLocks noChangeArrowheads="1"/>
          </p:cNvSpPr>
          <p:nvPr/>
        </p:nvSpPr>
        <p:spPr bwMode="auto">
          <a:xfrm>
            <a:off x="6205538" y="1370013"/>
            <a:ext cx="3697287" cy="1173162"/>
          </a:xfrm>
          <a:prstGeom prst="rect">
            <a:avLst/>
          </a:prstGeom>
          <a:noFill/>
          <a:ln w="9525">
            <a:noFill/>
            <a:miter lim="800000"/>
            <a:headEnd/>
            <a:tailEnd/>
          </a:ln>
        </p:spPr>
        <p:txBody>
          <a:bodyPr>
            <a:spAutoFit/>
          </a:bodyPr>
          <a:lstStyle/>
          <a:p>
            <a:pPr eaLnBrk="0" hangingPunct="0">
              <a:lnSpc>
                <a:spcPct val="130000"/>
              </a:lnSpc>
              <a:buClr>
                <a:schemeClr val="accent1"/>
              </a:buClr>
              <a:buFont typeface="Wingdings" pitchFamily="2" charset="2"/>
              <a:buChar char="§"/>
            </a:pPr>
            <a:r>
              <a:rPr lang="zh-CN" altLang="en-US">
                <a:latin typeface="微软雅黑" charset="-122"/>
                <a:ea typeface="微软雅黑" charset="-122"/>
              </a:rPr>
              <a:t> 最可能发生的安全事故</a:t>
            </a:r>
          </a:p>
          <a:p>
            <a:pPr eaLnBrk="0" hangingPunct="0">
              <a:lnSpc>
                <a:spcPct val="130000"/>
              </a:lnSpc>
              <a:buClr>
                <a:schemeClr val="accent1"/>
              </a:buClr>
              <a:buFont typeface="Wingdings" pitchFamily="2" charset="2"/>
              <a:buChar char="§"/>
            </a:pPr>
            <a:r>
              <a:rPr lang="en-US" altLang="zh-CN">
                <a:latin typeface="微软雅黑" charset="-122"/>
                <a:ea typeface="微软雅黑" charset="-122"/>
              </a:rPr>
              <a:t> </a:t>
            </a:r>
            <a:r>
              <a:rPr lang="zh-CN" altLang="en-US">
                <a:latin typeface="微软雅黑" charset="-122"/>
                <a:ea typeface="微软雅黑" charset="-122"/>
              </a:rPr>
              <a:t>安全防护设备</a:t>
            </a:r>
          </a:p>
          <a:p>
            <a:pPr eaLnBrk="0" hangingPunct="0">
              <a:lnSpc>
                <a:spcPct val="130000"/>
              </a:lnSpc>
              <a:buClr>
                <a:schemeClr val="accent1"/>
              </a:buClr>
              <a:buFont typeface="Wingdings" pitchFamily="2" charset="2"/>
              <a:buChar char="§"/>
            </a:pPr>
            <a:r>
              <a:rPr lang="en-US" altLang="zh-CN">
                <a:latin typeface="微软雅黑" charset="-122"/>
                <a:ea typeface="微软雅黑" charset="-122"/>
              </a:rPr>
              <a:t> </a:t>
            </a:r>
            <a:r>
              <a:rPr lang="zh-CN" altLang="en-US">
                <a:latin typeface="微软雅黑" charset="-122"/>
                <a:ea typeface="微软雅黑" charset="-122"/>
              </a:rPr>
              <a:t>腐蚀性试剂的正确使用</a:t>
            </a:r>
          </a:p>
        </p:txBody>
      </p:sp>
      <p:sp>
        <p:nvSpPr>
          <p:cNvPr id="280593" name="Line 68"/>
          <p:cNvSpPr>
            <a:spLocks noChangeShapeType="1"/>
          </p:cNvSpPr>
          <p:nvPr/>
        </p:nvSpPr>
        <p:spPr bwMode="auto">
          <a:xfrm>
            <a:off x="3708400" y="2565400"/>
            <a:ext cx="0" cy="565150"/>
          </a:xfrm>
          <a:prstGeom prst="line">
            <a:avLst/>
          </a:prstGeom>
          <a:noFill/>
          <a:ln w="19050">
            <a:solidFill>
              <a:schemeClr val="tx1"/>
            </a:solidFill>
            <a:miter lim="800000"/>
            <a:headEnd/>
            <a:tailEnd/>
          </a:ln>
        </p:spPr>
        <p:txBody>
          <a:bodyPr/>
          <a:lstStyle/>
          <a:p>
            <a:endParaRPr lang="zh-CN" altLang="en-US"/>
          </a:p>
        </p:txBody>
      </p:sp>
      <p:sp>
        <p:nvSpPr>
          <p:cNvPr id="280594" name="Line 69"/>
          <p:cNvSpPr>
            <a:spLocks noChangeShapeType="1"/>
          </p:cNvSpPr>
          <p:nvPr/>
        </p:nvSpPr>
        <p:spPr bwMode="auto">
          <a:xfrm flipH="1">
            <a:off x="2330450" y="2836863"/>
            <a:ext cx="2892425" cy="1587"/>
          </a:xfrm>
          <a:prstGeom prst="line">
            <a:avLst/>
          </a:prstGeom>
          <a:noFill/>
          <a:ln w="19050">
            <a:solidFill>
              <a:schemeClr val="tx1"/>
            </a:solidFill>
            <a:prstDash val="sysDot"/>
            <a:miter lim="800000"/>
            <a:headEnd/>
            <a:tailEnd/>
          </a:ln>
        </p:spPr>
        <p:txBody>
          <a:bodyPr/>
          <a:lstStyle/>
          <a:p>
            <a:endParaRPr lang="zh-CN" altLang="en-US"/>
          </a:p>
        </p:txBody>
      </p:sp>
      <p:sp>
        <p:nvSpPr>
          <p:cNvPr id="280595" name="Text Box 70"/>
          <p:cNvSpPr txBox="1">
            <a:spLocks noChangeArrowheads="1"/>
          </p:cNvSpPr>
          <p:nvPr/>
        </p:nvSpPr>
        <p:spPr bwMode="auto">
          <a:xfrm>
            <a:off x="2368550" y="1125538"/>
            <a:ext cx="3184525" cy="1531937"/>
          </a:xfrm>
          <a:prstGeom prst="rect">
            <a:avLst/>
          </a:prstGeom>
          <a:noFill/>
          <a:ln w="9525">
            <a:noFill/>
            <a:miter lim="800000"/>
            <a:headEnd/>
            <a:tailEnd/>
          </a:ln>
        </p:spPr>
        <p:txBody>
          <a:bodyPr>
            <a:spAutoFit/>
          </a:bodyPr>
          <a:lstStyle/>
          <a:p>
            <a:pPr eaLnBrk="0" hangingPunct="0">
              <a:lnSpc>
                <a:spcPct val="130000"/>
              </a:lnSpc>
              <a:buClr>
                <a:schemeClr val="accent2"/>
              </a:buClr>
              <a:buFont typeface="Wingdings" pitchFamily="2" charset="2"/>
              <a:buChar char="§"/>
            </a:pPr>
            <a:r>
              <a:rPr lang="zh-CN" altLang="en-US">
                <a:latin typeface="微软雅黑" charset="-122"/>
                <a:ea typeface="微软雅黑" charset="-122"/>
              </a:rPr>
              <a:t> 根本办法：预防</a:t>
            </a:r>
          </a:p>
          <a:p>
            <a:pPr eaLnBrk="0" hangingPunct="0">
              <a:lnSpc>
                <a:spcPct val="130000"/>
              </a:lnSpc>
              <a:buClr>
                <a:schemeClr val="accent2"/>
              </a:buClr>
              <a:buFont typeface="Wingdings" pitchFamily="2" charset="2"/>
              <a:buChar char="§"/>
            </a:pPr>
            <a:r>
              <a:rPr lang="en-US" altLang="zh-CN">
                <a:latin typeface="微软雅黑" charset="-122"/>
                <a:ea typeface="微软雅黑" charset="-122"/>
              </a:rPr>
              <a:t> </a:t>
            </a:r>
            <a:r>
              <a:rPr lang="zh-CN" altLang="en-US">
                <a:latin typeface="微软雅黑" charset="-122"/>
                <a:ea typeface="微软雅黑" charset="-122"/>
              </a:rPr>
              <a:t>高压气体钢瓶</a:t>
            </a:r>
          </a:p>
          <a:p>
            <a:pPr eaLnBrk="0" hangingPunct="0">
              <a:lnSpc>
                <a:spcPct val="130000"/>
              </a:lnSpc>
              <a:buClr>
                <a:schemeClr val="accent2"/>
              </a:buClr>
              <a:buFont typeface="Wingdings" pitchFamily="2" charset="2"/>
              <a:buChar char="§"/>
            </a:pPr>
            <a:r>
              <a:rPr lang="zh-CN" altLang="en-US">
                <a:latin typeface="微软雅黑" charset="-122"/>
                <a:ea typeface="微软雅黑" charset="-122"/>
              </a:rPr>
              <a:t>易挥发可燃有机物</a:t>
            </a:r>
          </a:p>
          <a:p>
            <a:pPr eaLnBrk="0" hangingPunct="0">
              <a:lnSpc>
                <a:spcPct val="130000"/>
              </a:lnSpc>
              <a:buClr>
                <a:schemeClr val="accent2"/>
              </a:buClr>
              <a:buFont typeface="Wingdings" pitchFamily="2" charset="2"/>
              <a:buChar char="§"/>
            </a:pPr>
            <a:r>
              <a:rPr lang="en-US" altLang="zh-CN">
                <a:latin typeface="微软雅黑" charset="-122"/>
                <a:ea typeface="微软雅黑" charset="-122"/>
              </a:rPr>
              <a:t> </a:t>
            </a:r>
            <a:r>
              <a:rPr lang="zh-CN" altLang="en-US">
                <a:latin typeface="微软雅黑" charset="-122"/>
                <a:ea typeface="微软雅黑" charset="-122"/>
              </a:rPr>
              <a:t>仪器设备接地良好</a:t>
            </a:r>
          </a:p>
        </p:txBody>
      </p:sp>
      <p:sp>
        <p:nvSpPr>
          <p:cNvPr id="280596" name="Line 71"/>
          <p:cNvSpPr>
            <a:spLocks noChangeShapeType="1"/>
          </p:cNvSpPr>
          <p:nvPr/>
        </p:nvSpPr>
        <p:spPr bwMode="auto">
          <a:xfrm>
            <a:off x="5651500" y="4252913"/>
            <a:ext cx="0" cy="565150"/>
          </a:xfrm>
          <a:prstGeom prst="line">
            <a:avLst/>
          </a:prstGeom>
          <a:noFill/>
          <a:ln w="19050">
            <a:solidFill>
              <a:schemeClr val="tx1"/>
            </a:solidFill>
            <a:miter lim="800000"/>
            <a:headEnd/>
            <a:tailEnd/>
          </a:ln>
        </p:spPr>
        <p:txBody>
          <a:bodyPr/>
          <a:lstStyle/>
          <a:p>
            <a:endParaRPr lang="zh-CN" altLang="en-US"/>
          </a:p>
        </p:txBody>
      </p:sp>
      <p:sp>
        <p:nvSpPr>
          <p:cNvPr id="280597" name="Line 72"/>
          <p:cNvSpPr>
            <a:spLocks noChangeShapeType="1"/>
          </p:cNvSpPr>
          <p:nvPr/>
        </p:nvSpPr>
        <p:spPr bwMode="auto">
          <a:xfrm flipH="1">
            <a:off x="4395788" y="4748213"/>
            <a:ext cx="2592387" cy="1587"/>
          </a:xfrm>
          <a:prstGeom prst="line">
            <a:avLst/>
          </a:prstGeom>
          <a:noFill/>
          <a:ln w="19050">
            <a:solidFill>
              <a:schemeClr val="tx1"/>
            </a:solidFill>
            <a:prstDash val="sysDot"/>
            <a:miter lim="800000"/>
            <a:headEnd/>
            <a:tailEnd/>
          </a:ln>
        </p:spPr>
        <p:txBody>
          <a:bodyPr/>
          <a:lstStyle/>
          <a:p>
            <a:endParaRPr lang="zh-CN" altLang="en-US"/>
          </a:p>
        </p:txBody>
      </p:sp>
      <p:sp>
        <p:nvSpPr>
          <p:cNvPr id="280598" name="Text Box 73"/>
          <p:cNvSpPr txBox="1">
            <a:spLocks noChangeArrowheads="1"/>
          </p:cNvSpPr>
          <p:nvPr/>
        </p:nvSpPr>
        <p:spPr bwMode="auto">
          <a:xfrm>
            <a:off x="4449763" y="4794250"/>
            <a:ext cx="5341937" cy="812800"/>
          </a:xfrm>
          <a:prstGeom prst="rect">
            <a:avLst/>
          </a:prstGeom>
          <a:noFill/>
          <a:ln w="9525">
            <a:noFill/>
            <a:miter lim="800000"/>
            <a:headEnd/>
            <a:tailEnd/>
          </a:ln>
        </p:spPr>
        <p:txBody>
          <a:bodyPr>
            <a:spAutoFit/>
          </a:bodyPr>
          <a:lstStyle/>
          <a:p>
            <a:pPr eaLnBrk="0" hangingPunct="0">
              <a:lnSpc>
                <a:spcPct val="130000"/>
              </a:lnSpc>
              <a:buClr>
                <a:schemeClr val="folHlink"/>
              </a:buClr>
              <a:buFont typeface="Wingdings" pitchFamily="2" charset="2"/>
              <a:buChar char="§"/>
            </a:pPr>
            <a:r>
              <a:rPr lang="zh-CN" altLang="en-US" sz="1400">
                <a:latin typeface="微软雅黑" charset="-122"/>
                <a:ea typeface="微软雅黑" charset="-122"/>
              </a:rPr>
              <a:t> </a:t>
            </a:r>
            <a:r>
              <a:rPr lang="zh-CN" altLang="en-US">
                <a:latin typeface="微软雅黑" charset="-122"/>
                <a:ea typeface="微软雅黑" charset="-122"/>
              </a:rPr>
              <a:t>最难预防：慢性中毒</a:t>
            </a:r>
          </a:p>
          <a:p>
            <a:pPr eaLnBrk="0" hangingPunct="0">
              <a:lnSpc>
                <a:spcPct val="130000"/>
              </a:lnSpc>
              <a:buClr>
                <a:schemeClr val="folHlink"/>
              </a:buClr>
              <a:buFont typeface="Wingdings" pitchFamily="2" charset="2"/>
              <a:buChar char="§"/>
            </a:pPr>
            <a:r>
              <a:rPr lang="en-US" altLang="zh-CN">
                <a:latin typeface="微软雅黑" charset="-122"/>
                <a:ea typeface="微软雅黑" charset="-122"/>
              </a:rPr>
              <a:t> </a:t>
            </a:r>
            <a:r>
              <a:rPr lang="zh-CN" altLang="en-US">
                <a:latin typeface="微软雅黑" charset="-122"/>
                <a:ea typeface="微软雅黑" charset="-122"/>
              </a:rPr>
              <a:t>中毒途径：吞食、吸入、体表吸收</a:t>
            </a:r>
          </a:p>
        </p:txBody>
      </p:sp>
      <p:sp>
        <p:nvSpPr>
          <p:cNvPr id="16459" name="Line 75"/>
          <p:cNvSpPr>
            <a:spLocks noChangeShapeType="1"/>
          </p:cNvSpPr>
          <p:nvPr/>
        </p:nvSpPr>
        <p:spPr bwMode="auto">
          <a:xfrm flipH="1">
            <a:off x="517525" y="3792538"/>
            <a:ext cx="749300" cy="1587"/>
          </a:xfrm>
          <a:prstGeom prst="line">
            <a:avLst/>
          </a:prstGeom>
          <a:noFill/>
          <a:ln w="76200" cap="flat" cmpd="sng">
            <a:solidFill>
              <a:schemeClr val="accent1"/>
            </a:solidFill>
            <a:miter lim="800000"/>
          </a:ln>
          <a:effectLst>
            <a:outerShdw dist="35921" dir="2700000" algn="ctr" rotWithShape="0">
              <a:schemeClr val="bg2">
                <a:alpha val="50000"/>
              </a:schemeClr>
            </a:outerShdw>
          </a:effectLst>
          <a:extLst>
            <a:ext uri="{909E8E84-426E-40DD-AFC4-6F175D3DCCD1}"/>
          </a:extLst>
        </p:spPr>
        <p:txBody>
          <a:bodyPr/>
          <a:lstStyle/>
          <a:p>
            <a:pPr defTabSz="913765">
              <a:defRPr/>
            </a:pPr>
            <a:endParaRPr lang="zh-CN" altLang="en-US">
              <a:ea typeface="宋体" panose="02010600030101010101" pitchFamily="2" charset="-122"/>
            </a:endParaRPr>
          </a:p>
        </p:txBody>
      </p:sp>
      <p:sp>
        <p:nvSpPr>
          <p:cNvPr id="16460" name="Line 76"/>
          <p:cNvSpPr>
            <a:spLocks noChangeShapeType="1"/>
          </p:cNvSpPr>
          <p:nvPr/>
        </p:nvSpPr>
        <p:spPr bwMode="auto">
          <a:xfrm flipH="1">
            <a:off x="5964238" y="3786188"/>
            <a:ext cx="1322387" cy="1587"/>
          </a:xfrm>
          <a:prstGeom prst="line">
            <a:avLst/>
          </a:prstGeom>
          <a:noFill/>
          <a:ln w="76200" cap="flat" cmpd="sng">
            <a:solidFill>
              <a:schemeClr val="accent1"/>
            </a:solidFill>
            <a:miter lim="800000"/>
          </a:ln>
          <a:effectLst>
            <a:outerShdw dist="35921" dir="2700000" algn="ctr" rotWithShape="0">
              <a:schemeClr val="bg2">
                <a:alpha val="50000"/>
              </a:schemeClr>
            </a:outerShdw>
          </a:effectLst>
          <a:extLst>
            <a:ext uri="{909E8E84-426E-40DD-AFC4-6F175D3DCCD1}"/>
          </a:extLst>
        </p:spPr>
        <p:txBody>
          <a:bodyPr/>
          <a:lstStyle/>
          <a:p>
            <a:pPr defTabSz="913765">
              <a:defRPr/>
            </a:pPr>
            <a:endParaRPr lang="zh-CN" altLang="en-US">
              <a:ea typeface="宋体" panose="02010600030101010101" pitchFamily="2" charset="-122"/>
            </a:endParaRPr>
          </a:p>
        </p:txBody>
      </p:sp>
      <p:sp>
        <p:nvSpPr>
          <p:cNvPr id="16461" name="Arc 77"/>
          <p:cNvSpPr/>
          <p:nvPr/>
        </p:nvSpPr>
        <p:spPr bwMode="auto">
          <a:xfrm rot="16200000" flipV="1">
            <a:off x="3565525" y="3073400"/>
            <a:ext cx="346075" cy="625475"/>
          </a:xfrm>
          <a:custGeom>
            <a:avLst/>
            <a:gdLst>
              <a:gd name="T0" fmla="*/ 14 w 22794"/>
              <a:gd name="T1" fmla="*/ 0 h 43200"/>
              <a:gd name="T2" fmla="*/ 0 w 22794"/>
              <a:gd name="T3" fmla="*/ 768 h 43200"/>
              <a:gd name="T4" fmla="*/ 22 w 22794"/>
              <a:gd name="T5" fmla="*/ 385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76200" cap="flat" cmpd="sng">
            <a:solidFill>
              <a:schemeClr val="accent1"/>
            </a:solidFill>
            <a:miter lim="800000"/>
          </a:ln>
          <a:effectLst>
            <a:outerShdw dist="35921" dir="2700000" algn="ctr" rotWithShape="0">
              <a:schemeClr val="bg2">
                <a:alpha val="50000"/>
              </a:schemeClr>
            </a:outerShdw>
          </a:effectLst>
          <a:extLst>
            <a:ext uri="{909E8E84-426E-40DD-AFC4-6F175D3DCCD1}"/>
          </a:extLst>
        </p:spPr>
        <p:txBody>
          <a:bodyPr rot="10800000" vert="eaVert"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defTabSz="913765">
              <a:defRPr/>
            </a:pPr>
            <a:endParaRPr lang="zh-CN" altLang="en-US" sz="1800">
              <a:latin typeface="Arial" panose="020B0604020202020204" pitchFamily="34" charset="0"/>
              <a:ea typeface="宋体" panose="02010600030101010101" pitchFamily="2" charset="-122"/>
            </a:endParaRPr>
          </a:p>
        </p:txBody>
      </p:sp>
      <p:sp>
        <p:nvSpPr>
          <p:cNvPr id="16462" name="Arc 78"/>
          <p:cNvSpPr/>
          <p:nvPr/>
        </p:nvSpPr>
        <p:spPr bwMode="auto">
          <a:xfrm rot="16200000" flipV="1">
            <a:off x="7377906" y="2928145"/>
            <a:ext cx="498475" cy="925512"/>
          </a:xfrm>
          <a:custGeom>
            <a:avLst/>
            <a:gdLst>
              <a:gd name="T0" fmla="*/ 14 w 22794"/>
              <a:gd name="T1" fmla="*/ 0 h 43200"/>
              <a:gd name="T2" fmla="*/ 0 w 22794"/>
              <a:gd name="T3" fmla="*/ 768 h 43200"/>
              <a:gd name="T4" fmla="*/ 22 w 22794"/>
              <a:gd name="T5" fmla="*/ 385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76200" cap="flat" cmpd="sng">
            <a:solidFill>
              <a:schemeClr val="accent1"/>
            </a:solidFill>
            <a:miter lim="800000"/>
          </a:ln>
          <a:effectLst>
            <a:outerShdw dist="35921" dir="2700000" algn="ctr" rotWithShape="0">
              <a:schemeClr val="bg2">
                <a:alpha val="50000"/>
              </a:schemeClr>
            </a:outerShdw>
          </a:effectLst>
          <a:extLst>
            <a:ext uri="{909E8E84-426E-40DD-AFC4-6F175D3DCCD1}"/>
          </a:extLst>
        </p:spPr>
        <p:txBody>
          <a:bodyPr rot="10800000" vert="eaVert"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defTabSz="913765">
              <a:defRPr/>
            </a:pPr>
            <a:endParaRPr lang="zh-CN" altLang="en-US" sz="1800">
              <a:latin typeface="Arial" panose="020B0604020202020204" pitchFamily="34" charset="0"/>
              <a:ea typeface="宋体" panose="02010600030101010101" pitchFamily="2" charset="-122"/>
            </a:endParaRPr>
          </a:p>
        </p:txBody>
      </p:sp>
      <p:sp>
        <p:nvSpPr>
          <p:cNvPr id="16463" name="Line 79"/>
          <p:cNvSpPr>
            <a:spLocks noChangeShapeType="1"/>
          </p:cNvSpPr>
          <p:nvPr/>
        </p:nvSpPr>
        <p:spPr bwMode="auto">
          <a:xfrm flipH="1">
            <a:off x="4030663" y="3786188"/>
            <a:ext cx="1285875" cy="1587"/>
          </a:xfrm>
          <a:prstGeom prst="line">
            <a:avLst/>
          </a:prstGeom>
          <a:noFill/>
          <a:ln w="76200" cap="flat" cmpd="sng">
            <a:solidFill>
              <a:schemeClr val="accent1"/>
            </a:solidFill>
            <a:miter lim="800000"/>
          </a:ln>
          <a:effectLst>
            <a:outerShdw dist="35921" dir="2700000" algn="ctr" rotWithShape="0">
              <a:schemeClr val="bg2">
                <a:alpha val="50000"/>
              </a:schemeClr>
            </a:outerShdw>
          </a:effectLst>
          <a:extLst>
            <a:ext uri="{909E8E84-426E-40DD-AFC4-6F175D3DCCD1}"/>
          </a:extLst>
        </p:spPr>
        <p:txBody>
          <a:bodyPr/>
          <a:lstStyle/>
          <a:p>
            <a:pPr defTabSz="913765">
              <a:defRPr/>
            </a:pPr>
            <a:endParaRPr lang="zh-CN" altLang="en-US">
              <a:ea typeface="宋体" panose="02010600030101010101" pitchFamily="2" charset="-122"/>
            </a:endParaRPr>
          </a:p>
        </p:txBody>
      </p:sp>
      <p:sp>
        <p:nvSpPr>
          <p:cNvPr id="16464" name="Arc 80"/>
          <p:cNvSpPr/>
          <p:nvPr/>
        </p:nvSpPr>
        <p:spPr bwMode="auto">
          <a:xfrm rot="5400000">
            <a:off x="5156994" y="3007519"/>
            <a:ext cx="1069975" cy="1992313"/>
          </a:xfrm>
          <a:custGeom>
            <a:avLst/>
            <a:gdLst>
              <a:gd name="T0" fmla="*/ 13 w 22794"/>
              <a:gd name="T1" fmla="*/ 0 h 43200"/>
              <a:gd name="T2" fmla="*/ 0 w 22794"/>
              <a:gd name="T3" fmla="*/ 768 h 43200"/>
              <a:gd name="T4" fmla="*/ 21 w 22794"/>
              <a:gd name="T5" fmla="*/ 385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76200" cap="flat" cmpd="sng">
            <a:solidFill>
              <a:schemeClr val="accent1"/>
            </a:solidFill>
            <a:miter lim="800000"/>
          </a:ln>
          <a:effectLst>
            <a:outerShdw dist="35921" dir="2700000" algn="ctr" rotWithShape="0">
              <a:schemeClr val="bg2">
                <a:alpha val="50000"/>
              </a:schemeClr>
            </a:outerShdw>
          </a:effectLst>
          <a:extLst>
            <a:ext uri="{909E8E84-426E-40DD-AFC4-6F175D3DCCD1}"/>
          </a:extLst>
        </p:spPr>
        <p:txBody>
          <a:bodyPr rot="10800000" vert="eaVert"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defTabSz="913765">
              <a:defRPr/>
            </a:pPr>
            <a:endParaRPr lang="zh-CN" altLang="en-US" sz="1800">
              <a:latin typeface="Arial" panose="020B0604020202020204" pitchFamily="34" charset="0"/>
              <a:ea typeface="宋体" panose="02010600030101010101" pitchFamily="2" charset="-122"/>
            </a:endParaRPr>
          </a:p>
        </p:txBody>
      </p:sp>
      <p:sp>
        <p:nvSpPr>
          <p:cNvPr id="16465" name="Line 82"/>
          <p:cNvSpPr>
            <a:spLocks noChangeShapeType="1"/>
          </p:cNvSpPr>
          <p:nvPr/>
        </p:nvSpPr>
        <p:spPr bwMode="auto">
          <a:xfrm flipH="1">
            <a:off x="2051050" y="3786188"/>
            <a:ext cx="1355725" cy="1587"/>
          </a:xfrm>
          <a:prstGeom prst="line">
            <a:avLst/>
          </a:prstGeom>
          <a:noFill/>
          <a:ln w="76200" cap="flat" cmpd="sng">
            <a:solidFill>
              <a:schemeClr val="accent1"/>
            </a:solidFill>
            <a:miter lim="800000"/>
          </a:ln>
          <a:effectLst>
            <a:outerShdw dist="35921" dir="2700000" algn="ctr" rotWithShape="0">
              <a:schemeClr val="bg2">
                <a:alpha val="50000"/>
              </a:schemeClr>
            </a:outerShdw>
          </a:effectLst>
          <a:extLst>
            <a:ext uri="{909E8E84-426E-40DD-AFC4-6F175D3DCCD1}"/>
          </a:extLst>
        </p:spPr>
        <p:txBody>
          <a:bodyPr/>
          <a:lstStyle/>
          <a:p>
            <a:pPr defTabSz="913765">
              <a:defRPr/>
            </a:pPr>
            <a:endParaRPr lang="zh-CN" altLang="en-US">
              <a:ea typeface="宋体" panose="02010600030101010101" pitchFamily="2" charset="-122"/>
            </a:endParaRPr>
          </a:p>
        </p:txBody>
      </p:sp>
      <p:sp>
        <p:nvSpPr>
          <p:cNvPr id="16466" name="Arc 83"/>
          <p:cNvSpPr/>
          <p:nvPr/>
        </p:nvSpPr>
        <p:spPr bwMode="auto">
          <a:xfrm rot="5400000">
            <a:off x="1217612" y="3006726"/>
            <a:ext cx="1069975" cy="1993900"/>
          </a:xfrm>
          <a:custGeom>
            <a:avLst/>
            <a:gdLst>
              <a:gd name="T0" fmla="*/ 13 w 22794"/>
              <a:gd name="T1" fmla="*/ 0 h 43200"/>
              <a:gd name="T2" fmla="*/ 0 w 22794"/>
              <a:gd name="T3" fmla="*/ 768 h 43200"/>
              <a:gd name="T4" fmla="*/ 21 w 22794"/>
              <a:gd name="T5" fmla="*/ 385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76200" cap="flat" cmpd="sng">
            <a:solidFill>
              <a:schemeClr val="accent1"/>
            </a:solidFill>
            <a:miter lim="800000"/>
          </a:ln>
          <a:effectLst>
            <a:outerShdw dist="35921" dir="2700000" algn="ctr" rotWithShape="0">
              <a:schemeClr val="bg2">
                <a:alpha val="50000"/>
              </a:schemeClr>
            </a:outerShdw>
          </a:effectLst>
          <a:extLst>
            <a:ext uri="{909E8E84-426E-40DD-AFC4-6F175D3DCCD1}"/>
          </a:extLst>
        </p:spPr>
        <p:txBody>
          <a:bodyPr rot="10800000" vert="eaVert"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defTabSz="913765">
              <a:defRPr/>
            </a:pPr>
            <a:endParaRPr lang="zh-CN" altLang="en-US" sz="1800">
              <a:latin typeface="Arial" panose="020B0604020202020204" pitchFamily="34" charset="0"/>
              <a:ea typeface="宋体" panose="02010600030101010101" pitchFamily="2" charset="-122"/>
            </a:endParaRPr>
          </a:p>
        </p:txBody>
      </p:sp>
      <p:sp>
        <p:nvSpPr>
          <p:cNvPr id="280607" name="矩形 8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重点预防</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Rot="1" noChangeArrowheads="1"/>
          </p:cNvSpPr>
          <p:nvPr/>
        </p:nvSpPr>
        <p:spPr bwMode="auto">
          <a:xfrm>
            <a:off x="428625" y="1071563"/>
            <a:ext cx="3743325" cy="504825"/>
          </a:xfrm>
          <a:prstGeom prst="rect">
            <a:avLst/>
          </a:prstGeom>
          <a:noFill/>
          <a:ln w="9525">
            <a:noFill/>
            <a:miter lim="800000"/>
            <a:headEnd/>
            <a:tailEnd/>
          </a:ln>
        </p:spPr>
        <p:txBody>
          <a:bodyPr anchor="ctr"/>
          <a:lstStyle/>
          <a:p>
            <a:r>
              <a:rPr lang="en-US" altLang="zh-CN" sz="4000" b="1">
                <a:solidFill>
                  <a:schemeClr val="tx2"/>
                </a:solidFill>
                <a:latin typeface="微软雅黑" charset="-122"/>
                <a:ea typeface="微软雅黑" charset="-122"/>
              </a:rPr>
              <a:t/>
            </a:r>
            <a:br>
              <a:rPr lang="en-US" altLang="zh-CN" sz="4000" b="1">
                <a:solidFill>
                  <a:schemeClr val="tx2"/>
                </a:solidFill>
                <a:latin typeface="微软雅黑" charset="-122"/>
                <a:ea typeface="微软雅黑" charset="-122"/>
              </a:rPr>
            </a:br>
            <a:r>
              <a:rPr lang="en-US" altLang="zh-CN" sz="4000" b="1">
                <a:solidFill>
                  <a:srgbClr val="F30701"/>
                </a:solidFill>
                <a:latin typeface="微软雅黑" charset="-122"/>
                <a:ea typeface="微软雅黑" charset="-122"/>
              </a:rPr>
              <a:t>1.</a:t>
            </a:r>
            <a:r>
              <a:rPr lang="zh-CN" altLang="en-US" sz="4000" b="1">
                <a:solidFill>
                  <a:srgbClr val="F30701"/>
                </a:solidFill>
                <a:latin typeface="微软雅黑" charset="-122"/>
                <a:ea typeface="微软雅黑" charset="-122"/>
                <a:cs typeface="楷体_GB2312" pitchFamily="49" charset="-122"/>
              </a:rPr>
              <a:t>防毒</a:t>
            </a:r>
            <a:br>
              <a:rPr lang="zh-CN" altLang="en-US" sz="4000" b="1">
                <a:solidFill>
                  <a:srgbClr val="F30701"/>
                </a:solidFill>
                <a:latin typeface="微软雅黑" charset="-122"/>
                <a:ea typeface="微软雅黑" charset="-122"/>
                <a:cs typeface="楷体_GB2312" pitchFamily="49" charset="-122"/>
              </a:rPr>
            </a:br>
            <a:endParaRPr lang="zh-CN" altLang="en-US" sz="4000" b="1">
              <a:solidFill>
                <a:srgbClr val="F30701"/>
              </a:solidFill>
              <a:latin typeface="微软雅黑" charset="-122"/>
              <a:ea typeface="微软雅黑" charset="-122"/>
              <a:cs typeface="楷体_GB2312" pitchFamily="49" charset="-122"/>
            </a:endParaRPr>
          </a:p>
        </p:txBody>
      </p:sp>
      <p:sp>
        <p:nvSpPr>
          <p:cNvPr id="281602" name="Rectangle 3"/>
          <p:cNvSpPr>
            <a:spLocks noRot="1" noChangeArrowheads="1"/>
          </p:cNvSpPr>
          <p:nvPr/>
        </p:nvSpPr>
        <p:spPr bwMode="auto">
          <a:xfrm>
            <a:off x="214313" y="1785938"/>
            <a:ext cx="8929687" cy="4143375"/>
          </a:xfrm>
          <a:prstGeom prst="rect">
            <a:avLst/>
          </a:prstGeom>
          <a:noFill/>
          <a:ln w="9525">
            <a:noFill/>
            <a:miter lim="800000"/>
            <a:headEnd/>
            <a:tailEnd/>
          </a:ln>
        </p:spPr>
        <p:txBody>
          <a:bodyPr/>
          <a:lstStyle/>
          <a:p>
            <a:pPr>
              <a:lnSpc>
                <a:spcPct val="150000"/>
              </a:lnSpc>
              <a:spcBef>
                <a:spcPct val="20000"/>
              </a:spcBef>
              <a:buFont typeface="Wingdings" pitchFamily="2" charset="2"/>
              <a:buChar char="Ø"/>
            </a:pPr>
            <a:r>
              <a:rPr lang="zh-CN" altLang="en-US" sz="2800">
                <a:latin typeface="微软雅黑" charset="-122"/>
                <a:ea typeface="微软雅黑" charset="-122"/>
              </a:rPr>
              <a:t>大多数化学药品都有不同程度的毒性。有毒化学品可通过</a:t>
            </a:r>
            <a:r>
              <a:rPr lang="zh-CN" altLang="en-US" sz="2800">
                <a:solidFill>
                  <a:srgbClr val="FF0000"/>
                </a:solidFill>
                <a:latin typeface="微软雅黑" charset="-122"/>
                <a:ea typeface="微软雅黑" charset="-122"/>
              </a:rPr>
              <a:t>呼吸道、消化道和皮肤</a:t>
            </a:r>
            <a:r>
              <a:rPr lang="zh-CN" altLang="en-US" sz="2800">
                <a:latin typeface="微软雅黑" charset="-122"/>
                <a:ea typeface="微软雅黑" charset="-122"/>
              </a:rPr>
              <a:t>进入人体而发生中毒。</a:t>
            </a:r>
            <a:endParaRPr lang="en-US" altLang="zh-CN" sz="2800">
              <a:latin typeface="微软雅黑" charset="-122"/>
              <a:ea typeface="微软雅黑" charset="-122"/>
            </a:endParaRPr>
          </a:p>
          <a:p>
            <a:pPr>
              <a:lnSpc>
                <a:spcPct val="150000"/>
              </a:lnSpc>
              <a:spcBef>
                <a:spcPct val="20000"/>
              </a:spcBef>
              <a:buFont typeface="Wingdings" pitchFamily="2" charset="2"/>
              <a:buChar char="Ø"/>
            </a:pPr>
            <a:r>
              <a:rPr lang="zh-CN" altLang="en-US" sz="2800">
                <a:latin typeface="微软雅黑" charset="-122"/>
                <a:ea typeface="微软雅黑" charset="-122"/>
              </a:rPr>
              <a:t> </a:t>
            </a:r>
            <a:r>
              <a:rPr lang="en-US" altLang="en-US" sz="2800">
                <a:latin typeface="微软雅黑" charset="-122"/>
                <a:ea typeface="微软雅黑" charset="-122"/>
              </a:rPr>
              <a:t>HF </a:t>
            </a:r>
            <a:r>
              <a:rPr lang="zh-CN" altLang="en-US" sz="2800">
                <a:latin typeface="微软雅黑" charset="-122"/>
                <a:ea typeface="微软雅黑" charset="-122"/>
              </a:rPr>
              <a:t>侵入人体，将会损伤牙齿、骨骼、造血和神经系统；</a:t>
            </a:r>
          </a:p>
          <a:p>
            <a:pPr>
              <a:lnSpc>
                <a:spcPct val="150000"/>
              </a:lnSpc>
              <a:spcBef>
                <a:spcPct val="20000"/>
              </a:spcBef>
              <a:buFont typeface="Wingdings" pitchFamily="2" charset="2"/>
              <a:buChar char="Ø"/>
            </a:pPr>
            <a:r>
              <a:rPr lang="zh-CN" altLang="en-US" sz="2800">
                <a:latin typeface="微软雅黑" charset="-122"/>
                <a:ea typeface="微软雅黑" charset="-122"/>
              </a:rPr>
              <a:t>烃、醇、醚等有机物对人体有不同程度的麻醉作用；</a:t>
            </a:r>
          </a:p>
          <a:p>
            <a:pPr>
              <a:lnSpc>
                <a:spcPct val="150000"/>
              </a:lnSpc>
              <a:spcBef>
                <a:spcPct val="20000"/>
              </a:spcBef>
              <a:buFont typeface="Wingdings" pitchFamily="2" charset="2"/>
              <a:buChar char="Ø"/>
            </a:pPr>
            <a:r>
              <a:rPr lang="zh-CN" altLang="en-US" sz="2800">
                <a:latin typeface="微软雅黑" charset="-122"/>
                <a:ea typeface="微软雅黑" charset="-122"/>
              </a:rPr>
              <a:t>三氧化二砷、氰化物等是剧毒品，吸入少量会致死。</a:t>
            </a:r>
            <a:endParaRPr lang="en-US" altLang="zh-CN" sz="2800">
              <a:latin typeface="微软雅黑" charset="-122"/>
              <a:ea typeface="微软雅黑" charset="-122"/>
            </a:endParaRPr>
          </a:p>
        </p:txBody>
      </p:sp>
      <p:sp>
        <p:nvSpPr>
          <p:cNvPr id="281603"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重点预防</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Rot="1" noChangeArrowheads="1"/>
          </p:cNvSpPr>
          <p:nvPr/>
        </p:nvSpPr>
        <p:spPr bwMode="auto">
          <a:xfrm>
            <a:off x="1214438" y="714375"/>
            <a:ext cx="6215062" cy="1071563"/>
          </a:xfrm>
          <a:prstGeom prst="rect">
            <a:avLst/>
          </a:prstGeom>
          <a:noFill/>
          <a:ln w="9525">
            <a:noFill/>
            <a:miter lim="800000"/>
            <a:headEnd/>
            <a:tailEnd/>
          </a:ln>
        </p:spPr>
        <p:txBody>
          <a:bodyPr anchor="ctr"/>
          <a:lstStyle/>
          <a:p>
            <a:pPr algn="ctr"/>
            <a:r>
              <a:rPr lang="zh-CN" altLang="en-US" sz="4000" b="1">
                <a:latin typeface="微软雅黑" charset="-122"/>
                <a:ea typeface="微软雅黑" charset="-122"/>
                <a:cs typeface="楷体_GB2312" pitchFamily="49" charset="-122"/>
              </a:rPr>
              <a:t>防毒注意事项</a:t>
            </a:r>
          </a:p>
        </p:txBody>
      </p:sp>
      <p:sp>
        <p:nvSpPr>
          <p:cNvPr id="282626" name="Rectangle 3"/>
          <p:cNvSpPr>
            <a:spLocks noRot="1" noChangeArrowheads="1"/>
          </p:cNvSpPr>
          <p:nvPr/>
        </p:nvSpPr>
        <p:spPr bwMode="auto">
          <a:xfrm>
            <a:off x="500063" y="1714500"/>
            <a:ext cx="8372475" cy="4714875"/>
          </a:xfrm>
          <a:prstGeom prst="rect">
            <a:avLst/>
          </a:prstGeom>
          <a:noFill/>
          <a:ln w="9525">
            <a:noFill/>
            <a:miter lim="800000"/>
            <a:headEnd/>
            <a:tailEnd/>
          </a:ln>
        </p:spPr>
        <p:txBody>
          <a:bodyPr/>
          <a:lstStyle/>
          <a:p>
            <a:pPr>
              <a:lnSpc>
                <a:spcPct val="150000"/>
              </a:lnSpc>
              <a:spcBef>
                <a:spcPct val="20000"/>
              </a:spcBef>
              <a:buFont typeface="Wingdings" pitchFamily="2" charset="2"/>
              <a:buChar char="Ø"/>
            </a:pPr>
            <a:r>
              <a:rPr lang="zh-CN" altLang="en-US" sz="2400">
                <a:latin typeface="微软雅黑" charset="-122"/>
                <a:ea typeface="微软雅黑" charset="-122"/>
              </a:rPr>
              <a:t>实验前应了解所用药品的毒性、性能和防护措施；</a:t>
            </a:r>
          </a:p>
          <a:p>
            <a:pPr>
              <a:lnSpc>
                <a:spcPct val="150000"/>
              </a:lnSpc>
              <a:spcBef>
                <a:spcPct val="20000"/>
              </a:spcBef>
              <a:buFont typeface="Wingdings" pitchFamily="2" charset="2"/>
              <a:buChar char="Ø"/>
            </a:pPr>
            <a:r>
              <a:rPr lang="zh-CN" altLang="en-US" sz="2400">
                <a:latin typeface="微软雅黑" charset="-122"/>
                <a:ea typeface="微软雅黑" charset="-122"/>
              </a:rPr>
              <a:t>使用有毒气体（如</a:t>
            </a:r>
            <a:r>
              <a:rPr lang="en-US" altLang="en-US" sz="2400">
                <a:latin typeface="微软雅黑" charset="-122"/>
                <a:ea typeface="微软雅黑" charset="-122"/>
              </a:rPr>
              <a:t>H</a:t>
            </a:r>
            <a:r>
              <a:rPr lang="en-US" altLang="en-US" sz="2400" baseline="-25000">
                <a:latin typeface="微软雅黑" charset="-122"/>
                <a:ea typeface="微软雅黑" charset="-122"/>
              </a:rPr>
              <a:t>2</a:t>
            </a:r>
            <a:r>
              <a:rPr lang="en-US" altLang="en-US" sz="2400">
                <a:latin typeface="微软雅黑" charset="-122"/>
                <a:ea typeface="微软雅黑" charset="-122"/>
              </a:rPr>
              <a:t>S, Cl</a:t>
            </a:r>
            <a:r>
              <a:rPr lang="en-US" altLang="en-US" sz="2400" baseline="-25000">
                <a:latin typeface="微软雅黑" charset="-122"/>
                <a:ea typeface="微软雅黑" charset="-122"/>
              </a:rPr>
              <a:t>2</a:t>
            </a:r>
            <a:r>
              <a:rPr lang="en-US" altLang="en-US" sz="2400">
                <a:latin typeface="微软雅黑" charset="-122"/>
                <a:ea typeface="微软雅黑" charset="-122"/>
              </a:rPr>
              <a:t>, Br</a:t>
            </a:r>
            <a:r>
              <a:rPr lang="en-US" altLang="en-US" sz="2400" baseline="-25000">
                <a:latin typeface="微软雅黑" charset="-122"/>
                <a:ea typeface="微软雅黑" charset="-122"/>
              </a:rPr>
              <a:t>2</a:t>
            </a:r>
            <a:r>
              <a:rPr lang="en-US" altLang="en-US" sz="2400">
                <a:latin typeface="微软雅黑" charset="-122"/>
                <a:ea typeface="微软雅黑" charset="-122"/>
              </a:rPr>
              <a:t>, NO</a:t>
            </a:r>
            <a:r>
              <a:rPr lang="en-US" altLang="en-US" sz="2400" baseline="-25000">
                <a:latin typeface="微软雅黑" charset="-122"/>
                <a:ea typeface="微软雅黑" charset="-122"/>
              </a:rPr>
              <a:t>2</a:t>
            </a:r>
            <a:r>
              <a:rPr lang="en-US" altLang="en-US" sz="2400">
                <a:latin typeface="微软雅黑" charset="-122"/>
                <a:ea typeface="微软雅黑" charset="-122"/>
              </a:rPr>
              <a:t>, HCl, HF)</a:t>
            </a:r>
            <a:r>
              <a:rPr lang="zh-CN" altLang="zh-CN" sz="2400">
                <a:latin typeface="微软雅黑" charset="-122"/>
                <a:ea typeface="微软雅黑" charset="-122"/>
              </a:rPr>
              <a:t>应</a:t>
            </a:r>
            <a:r>
              <a:rPr lang="zh-CN" altLang="en-US" sz="2400">
                <a:latin typeface="微软雅黑" charset="-122"/>
                <a:ea typeface="微软雅黑" charset="-122"/>
              </a:rPr>
              <a:t>在通风橱中进行操作；</a:t>
            </a:r>
          </a:p>
          <a:p>
            <a:pPr>
              <a:lnSpc>
                <a:spcPct val="150000"/>
              </a:lnSpc>
              <a:spcBef>
                <a:spcPct val="20000"/>
              </a:spcBef>
              <a:buFont typeface="Wingdings" pitchFamily="2" charset="2"/>
              <a:buChar char="Ø"/>
            </a:pPr>
            <a:r>
              <a:rPr lang="zh-CN" altLang="en-US" sz="2400">
                <a:latin typeface="微软雅黑" charset="-122"/>
                <a:ea typeface="微软雅黑" charset="-122"/>
              </a:rPr>
              <a:t>苯、四氯化碳、乙醚、硝基苯等蒸汽经常久吸会使人嗅觉减弱，必须高度警惕；</a:t>
            </a:r>
          </a:p>
          <a:p>
            <a:pPr>
              <a:lnSpc>
                <a:spcPct val="150000"/>
              </a:lnSpc>
              <a:spcBef>
                <a:spcPct val="20000"/>
              </a:spcBef>
              <a:buFont typeface="Wingdings" pitchFamily="2" charset="2"/>
              <a:buChar char="Ø"/>
            </a:pPr>
            <a:r>
              <a:rPr lang="zh-CN" altLang="en-US" sz="2400">
                <a:latin typeface="微软雅黑" charset="-122"/>
                <a:ea typeface="微软雅黑" charset="-122"/>
              </a:rPr>
              <a:t>有机溶剂能穿过皮肤进入人体，应避免直接与皮肤接触；</a:t>
            </a:r>
          </a:p>
          <a:p>
            <a:pPr>
              <a:lnSpc>
                <a:spcPct val="150000"/>
              </a:lnSpc>
              <a:spcBef>
                <a:spcPct val="20000"/>
              </a:spcBef>
              <a:buFont typeface="Wingdings" pitchFamily="2" charset="2"/>
              <a:buChar char="Ø"/>
            </a:pPr>
            <a:r>
              <a:rPr lang="zh-CN" altLang="en-US" sz="2400">
                <a:latin typeface="微软雅黑" charset="-122"/>
                <a:ea typeface="微软雅黑" charset="-122"/>
              </a:rPr>
              <a:t>剧毒药品如汞盐、镉盐、铅盐等应妥善保管；</a:t>
            </a:r>
          </a:p>
          <a:p>
            <a:pPr>
              <a:lnSpc>
                <a:spcPct val="150000"/>
              </a:lnSpc>
              <a:spcBef>
                <a:spcPct val="20000"/>
              </a:spcBef>
              <a:buFont typeface="Wingdings" pitchFamily="2" charset="2"/>
              <a:buChar char="Ø"/>
            </a:pPr>
            <a:r>
              <a:rPr lang="zh-CN" altLang="en-US" sz="2400">
                <a:latin typeface="微软雅黑" charset="-122"/>
                <a:ea typeface="微软雅黑" charset="-122"/>
              </a:rPr>
              <a:t>实验操作要规范，离开实验室要洗手。</a:t>
            </a:r>
          </a:p>
        </p:txBody>
      </p:sp>
      <p:sp>
        <p:nvSpPr>
          <p:cNvPr id="282627"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重点预防</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Rot="1" noChangeArrowheads="1"/>
          </p:cNvSpPr>
          <p:nvPr/>
        </p:nvSpPr>
        <p:spPr bwMode="auto">
          <a:xfrm>
            <a:off x="714375" y="928688"/>
            <a:ext cx="1785938" cy="857250"/>
          </a:xfrm>
          <a:prstGeom prst="rect">
            <a:avLst/>
          </a:prstGeom>
          <a:noFill/>
          <a:ln w="9525">
            <a:noFill/>
            <a:miter lim="800000"/>
            <a:headEnd/>
            <a:tailEnd/>
          </a:ln>
        </p:spPr>
        <p:txBody>
          <a:bodyPr anchor="ctr"/>
          <a:lstStyle/>
          <a:p>
            <a:r>
              <a:rPr lang="en-US" altLang="zh-CN" sz="4000" b="1">
                <a:solidFill>
                  <a:srgbClr val="F30701"/>
                </a:solidFill>
                <a:latin typeface="微软雅黑" charset="-122"/>
                <a:ea typeface="微软雅黑" charset="-122"/>
              </a:rPr>
              <a:t>2.</a:t>
            </a:r>
            <a:r>
              <a:rPr lang="zh-CN" altLang="en-US" sz="4000" b="1">
                <a:solidFill>
                  <a:srgbClr val="F30701"/>
                </a:solidFill>
                <a:latin typeface="微软雅黑" charset="-122"/>
                <a:ea typeface="微软雅黑" charset="-122"/>
              </a:rPr>
              <a:t>防火</a:t>
            </a:r>
            <a:endParaRPr lang="zh-CN" altLang="en-US" sz="4000" b="1">
              <a:solidFill>
                <a:schemeClr val="tx2"/>
              </a:solidFill>
              <a:latin typeface="微软雅黑" charset="-122"/>
              <a:ea typeface="微软雅黑" charset="-122"/>
            </a:endParaRPr>
          </a:p>
        </p:txBody>
      </p:sp>
      <p:sp>
        <p:nvSpPr>
          <p:cNvPr id="283650" name="Rectangle 3"/>
          <p:cNvSpPr>
            <a:spLocks noRot="1" noChangeArrowheads="1"/>
          </p:cNvSpPr>
          <p:nvPr/>
        </p:nvSpPr>
        <p:spPr bwMode="auto">
          <a:xfrm>
            <a:off x="428625" y="1697038"/>
            <a:ext cx="8340725" cy="4732337"/>
          </a:xfrm>
          <a:prstGeom prst="rect">
            <a:avLst/>
          </a:prstGeom>
          <a:noFill/>
          <a:ln w="9525">
            <a:noFill/>
            <a:miter lim="800000"/>
            <a:headEnd/>
            <a:tailEnd/>
          </a:ln>
        </p:spPr>
        <p:txBody>
          <a:bodyPr/>
          <a:lstStyle/>
          <a:p>
            <a:pPr>
              <a:spcBef>
                <a:spcPct val="20000"/>
              </a:spcBef>
              <a:buClr>
                <a:schemeClr val="hlink"/>
              </a:buClr>
              <a:buSzPts val="2100"/>
              <a:buFont typeface="Wingdings" pitchFamily="2" charset="2"/>
              <a:buChar char="Ø"/>
            </a:pPr>
            <a:r>
              <a:rPr lang="zh-CN" altLang="en-US" sz="2800">
                <a:latin typeface="微软雅黑" charset="-122"/>
                <a:ea typeface="微软雅黑" charset="-122"/>
              </a:rPr>
              <a:t>防止煤气管、煤气灯漏气，使用煤气后一定要把阀门关好；</a:t>
            </a:r>
          </a:p>
          <a:p>
            <a:pPr>
              <a:spcBef>
                <a:spcPct val="20000"/>
              </a:spcBef>
              <a:buClr>
                <a:schemeClr val="hlink"/>
              </a:buClr>
              <a:buSzPts val="2100"/>
              <a:buFont typeface="Wingdings" pitchFamily="2" charset="2"/>
              <a:buChar char="Ø"/>
            </a:pPr>
            <a:r>
              <a:rPr lang="zh-CN" altLang="en-US" sz="2800">
                <a:latin typeface="微软雅黑" charset="-122"/>
                <a:ea typeface="微软雅黑" charset="-122"/>
              </a:rPr>
              <a:t>乙醚、酒精、丙酮、二硫化碳、苯等有机溶剂易燃，实验室不得存放过多，切不可倒入下水道，以免集聚引起火灾；</a:t>
            </a:r>
          </a:p>
          <a:p>
            <a:pPr>
              <a:spcBef>
                <a:spcPct val="20000"/>
              </a:spcBef>
              <a:buClr>
                <a:schemeClr val="hlink"/>
              </a:buClr>
              <a:buSzPts val="2100"/>
              <a:buFont typeface="Wingdings" pitchFamily="2" charset="2"/>
              <a:buChar char="Ø"/>
            </a:pPr>
            <a:r>
              <a:rPr lang="zh-CN" altLang="en-US" sz="2800">
                <a:latin typeface="微软雅黑" charset="-122"/>
                <a:ea typeface="微软雅黑" charset="-122"/>
              </a:rPr>
              <a:t>金属钠、钾、铝粉、电石、黄磷以及金属氢化物注意使用和存放，尤其不宜与水直接接触；</a:t>
            </a:r>
          </a:p>
          <a:p>
            <a:pPr>
              <a:spcBef>
                <a:spcPct val="20000"/>
              </a:spcBef>
              <a:buClr>
                <a:schemeClr val="hlink"/>
              </a:buClr>
              <a:buSzPts val="2100"/>
              <a:buFont typeface="Wingdings" pitchFamily="2" charset="2"/>
              <a:buChar char="Ø"/>
            </a:pPr>
            <a:r>
              <a:rPr lang="zh-CN" altLang="en-US" sz="2800">
                <a:latin typeface="微软雅黑" charset="-122"/>
                <a:ea typeface="微软雅黑" charset="-122"/>
              </a:rPr>
              <a:t>万一着火，应冷静判断情况，采取适当措施灭火；可根据不同情况，选用水、沙、泡沫、</a:t>
            </a:r>
            <a:r>
              <a:rPr lang="en-US" altLang="zh-CN" sz="2800">
                <a:latin typeface="微软雅黑" charset="-122"/>
                <a:ea typeface="微软雅黑" charset="-122"/>
              </a:rPr>
              <a:t>CO</a:t>
            </a:r>
            <a:r>
              <a:rPr lang="en-US" altLang="zh-CN" sz="2800" baseline="-25000">
                <a:latin typeface="微软雅黑" charset="-122"/>
                <a:ea typeface="微软雅黑" charset="-122"/>
              </a:rPr>
              <a:t>2   </a:t>
            </a:r>
            <a:r>
              <a:rPr lang="zh-CN" altLang="en-US" sz="2800">
                <a:latin typeface="微软雅黑" charset="-122"/>
                <a:ea typeface="微软雅黑" charset="-122"/>
              </a:rPr>
              <a:t>或   </a:t>
            </a:r>
            <a:r>
              <a:rPr lang="en-US" altLang="zh-CN" sz="2800">
                <a:latin typeface="微软雅黑" charset="-122"/>
                <a:ea typeface="微软雅黑" charset="-122"/>
              </a:rPr>
              <a:t>CCl</a:t>
            </a:r>
            <a:r>
              <a:rPr lang="en-US" altLang="zh-CN" sz="2800" baseline="-25000">
                <a:latin typeface="微软雅黑" charset="-122"/>
                <a:ea typeface="微软雅黑" charset="-122"/>
              </a:rPr>
              <a:t>4   </a:t>
            </a:r>
            <a:r>
              <a:rPr lang="zh-CN" altLang="en-US" sz="2800">
                <a:latin typeface="微软雅黑" charset="-122"/>
                <a:ea typeface="微软雅黑" charset="-122"/>
              </a:rPr>
              <a:t>灭火器灭火。</a:t>
            </a:r>
          </a:p>
          <a:p>
            <a:pPr algn="ctr">
              <a:spcBef>
                <a:spcPct val="20000"/>
              </a:spcBef>
              <a:buFont typeface="Wingdings" pitchFamily="2" charset="2"/>
              <a:buChar char="Ø"/>
            </a:pPr>
            <a:endParaRPr lang="en-US" altLang="zh-CN" sz="2800">
              <a:latin typeface="微软雅黑" charset="-122"/>
              <a:ea typeface="微软雅黑" charset="-122"/>
            </a:endParaRPr>
          </a:p>
        </p:txBody>
      </p:sp>
      <p:sp>
        <p:nvSpPr>
          <p:cNvPr id="283651"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重点预防</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Rot="1" noChangeArrowheads="1"/>
          </p:cNvSpPr>
          <p:nvPr/>
        </p:nvSpPr>
        <p:spPr bwMode="auto">
          <a:xfrm>
            <a:off x="301625" y="609600"/>
            <a:ext cx="2341563" cy="1439863"/>
          </a:xfrm>
          <a:prstGeom prst="rect">
            <a:avLst/>
          </a:prstGeom>
          <a:noFill/>
          <a:ln w="9525">
            <a:noFill/>
            <a:miter lim="800000"/>
            <a:headEnd/>
            <a:tailEnd/>
          </a:ln>
        </p:spPr>
        <p:txBody>
          <a:bodyPr anchor="ctr"/>
          <a:lstStyle/>
          <a:p>
            <a:r>
              <a:rPr lang="en-US" altLang="zh-CN" sz="4000" b="1">
                <a:solidFill>
                  <a:srgbClr val="FF0000"/>
                </a:solidFill>
                <a:latin typeface="微软雅黑" charset="-122"/>
                <a:ea typeface="微软雅黑" charset="-122"/>
                <a:cs typeface="楷体_GB2312" pitchFamily="49" charset="-122"/>
              </a:rPr>
              <a:t>3.</a:t>
            </a:r>
            <a:r>
              <a:rPr lang="zh-CN" altLang="en-US" sz="4000" b="1">
                <a:solidFill>
                  <a:srgbClr val="FF0000"/>
                </a:solidFill>
                <a:latin typeface="微软雅黑" charset="-122"/>
                <a:ea typeface="微软雅黑" charset="-122"/>
                <a:cs typeface="楷体_GB2312" pitchFamily="49" charset="-122"/>
              </a:rPr>
              <a:t>防爆</a:t>
            </a:r>
          </a:p>
        </p:txBody>
      </p:sp>
      <p:sp>
        <p:nvSpPr>
          <p:cNvPr id="284674" name="Rectangle 3"/>
          <p:cNvSpPr>
            <a:spLocks noRot="1" noChangeArrowheads="1"/>
          </p:cNvSpPr>
          <p:nvPr/>
        </p:nvSpPr>
        <p:spPr bwMode="auto">
          <a:xfrm>
            <a:off x="357188" y="1714500"/>
            <a:ext cx="8540750" cy="4500563"/>
          </a:xfrm>
          <a:prstGeom prst="rect">
            <a:avLst/>
          </a:prstGeom>
          <a:noFill/>
          <a:ln w="9525">
            <a:noFill/>
            <a:miter lim="800000"/>
            <a:headEnd/>
            <a:tailEnd/>
          </a:ln>
        </p:spPr>
        <p:txBody>
          <a:bodyPr/>
          <a:lstStyle/>
          <a:p>
            <a:pPr>
              <a:spcBef>
                <a:spcPct val="20000"/>
              </a:spcBef>
              <a:buClr>
                <a:schemeClr val="hlink"/>
              </a:buClr>
              <a:buSzPts val="2400"/>
              <a:buFont typeface="Wingdings" pitchFamily="2" charset="2"/>
              <a:buChar char="Ø"/>
            </a:pPr>
            <a:r>
              <a:rPr lang="zh-CN" altLang="en-US" sz="3200">
                <a:latin typeface="微软雅黑" charset="-122"/>
                <a:ea typeface="微软雅黑" charset="-122"/>
              </a:rPr>
              <a:t>化学药品的爆炸分为支链爆炸和热爆炸</a:t>
            </a:r>
          </a:p>
          <a:p>
            <a:pPr>
              <a:spcBef>
                <a:spcPct val="20000"/>
              </a:spcBef>
              <a:buClr>
                <a:schemeClr val="hlink"/>
              </a:buClr>
              <a:buSzPts val="2400"/>
              <a:buFont typeface="Wingdings" pitchFamily="2" charset="2"/>
              <a:buChar char="Ø"/>
            </a:pPr>
            <a:r>
              <a:rPr lang="zh-CN" altLang="en-US" sz="3200">
                <a:latin typeface="微软雅黑" charset="-122"/>
                <a:ea typeface="微软雅黑" charset="-122"/>
              </a:rPr>
              <a:t>氢、乙烯、乙炔、苯、乙醇、乙醚、丙酮、乙酸乙酯、一氧化碳、水煤气和氨气等可燃性气体与空气混合至爆炸极限，一旦有一热源诱发，极易发生支链爆炸；</a:t>
            </a:r>
          </a:p>
          <a:p>
            <a:pPr>
              <a:spcBef>
                <a:spcPct val="20000"/>
              </a:spcBef>
              <a:buClr>
                <a:schemeClr val="hlink"/>
              </a:buClr>
              <a:buSzPts val="2400"/>
              <a:buFont typeface="Wingdings" pitchFamily="2" charset="2"/>
              <a:buChar char="Ø"/>
            </a:pPr>
            <a:r>
              <a:rPr lang="zh-CN" altLang="en-US" sz="3200">
                <a:latin typeface="微软雅黑" charset="-122"/>
                <a:ea typeface="微软雅黑" charset="-122"/>
              </a:rPr>
              <a:t>过氧化物、高氯酸盐、叠氮铅、乙炔铜、三硝基甲苯等易爆物质，受震或受热可能发生热爆炸。</a:t>
            </a:r>
          </a:p>
        </p:txBody>
      </p:sp>
      <p:sp>
        <p:nvSpPr>
          <p:cNvPr id="284675"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重点预防</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Rot="1" noChangeArrowheads="1"/>
          </p:cNvSpPr>
          <p:nvPr/>
        </p:nvSpPr>
        <p:spPr bwMode="auto">
          <a:xfrm>
            <a:off x="301625" y="857250"/>
            <a:ext cx="3055938" cy="1143000"/>
          </a:xfrm>
          <a:prstGeom prst="rect">
            <a:avLst/>
          </a:prstGeom>
          <a:noFill/>
          <a:ln w="9525">
            <a:noFill/>
            <a:miter lim="800000"/>
            <a:headEnd/>
            <a:tailEnd/>
          </a:ln>
        </p:spPr>
        <p:txBody>
          <a:bodyPr anchor="ctr"/>
          <a:lstStyle/>
          <a:p>
            <a:r>
              <a:rPr lang="en-US" altLang="zh-CN" sz="4000" b="1">
                <a:solidFill>
                  <a:srgbClr val="F30701"/>
                </a:solidFill>
                <a:latin typeface="微软雅黑" charset="-122"/>
                <a:ea typeface="微软雅黑" charset="-122"/>
                <a:cs typeface="楷体_GB2312" pitchFamily="49" charset="-122"/>
              </a:rPr>
              <a:t>4.</a:t>
            </a:r>
            <a:r>
              <a:rPr lang="zh-CN" altLang="en-US" sz="4000" b="1">
                <a:solidFill>
                  <a:srgbClr val="F30701"/>
                </a:solidFill>
                <a:latin typeface="微软雅黑" charset="-122"/>
                <a:ea typeface="微软雅黑" charset="-122"/>
                <a:cs typeface="楷体_GB2312" pitchFamily="49" charset="-122"/>
              </a:rPr>
              <a:t>防灼伤</a:t>
            </a:r>
            <a:endParaRPr lang="zh-CN" altLang="en-US" sz="4400" b="1">
              <a:solidFill>
                <a:schemeClr val="tx2"/>
              </a:solidFill>
              <a:latin typeface="微软雅黑" charset="-122"/>
              <a:ea typeface="微软雅黑" charset="-122"/>
            </a:endParaRPr>
          </a:p>
        </p:txBody>
      </p:sp>
      <p:sp>
        <p:nvSpPr>
          <p:cNvPr id="285698" name="Rectangle 3"/>
          <p:cNvSpPr>
            <a:spLocks noRot="1" noChangeArrowheads="1"/>
          </p:cNvSpPr>
          <p:nvPr/>
        </p:nvSpPr>
        <p:spPr bwMode="auto">
          <a:xfrm>
            <a:off x="357188" y="2000250"/>
            <a:ext cx="8540750" cy="2166938"/>
          </a:xfrm>
          <a:prstGeom prst="rect">
            <a:avLst/>
          </a:prstGeom>
          <a:noFill/>
          <a:ln w="9525">
            <a:noFill/>
            <a:miter lim="800000"/>
            <a:headEnd/>
            <a:tailEnd/>
          </a:ln>
        </p:spPr>
        <p:txBody>
          <a:bodyPr/>
          <a:lstStyle/>
          <a:p>
            <a:pPr>
              <a:spcBef>
                <a:spcPct val="20000"/>
              </a:spcBef>
            </a:pPr>
            <a:r>
              <a:rPr lang="en-US" altLang="zh-CN" sz="3200">
                <a:latin typeface="微软雅黑" charset="-122"/>
                <a:ea typeface="微软雅黑" charset="-122"/>
              </a:rPr>
              <a:t>   </a:t>
            </a:r>
            <a:r>
              <a:rPr lang="zh-CN" altLang="en-US" sz="3200">
                <a:latin typeface="微软雅黑" charset="-122"/>
                <a:ea typeface="微软雅黑" charset="-122"/>
              </a:rPr>
              <a:t>除了高温以外，</a:t>
            </a:r>
            <a:r>
              <a:rPr lang="zh-CN" altLang="en-US" sz="3200">
                <a:solidFill>
                  <a:srgbClr val="F30701"/>
                </a:solidFill>
                <a:latin typeface="微软雅黑" charset="-122"/>
                <a:ea typeface="微软雅黑" charset="-122"/>
              </a:rPr>
              <a:t>液氮、强酸、强碱、强氧化剂、溴、磷、钠、钾、苯酚、醋酸</a:t>
            </a:r>
            <a:r>
              <a:rPr lang="zh-CN" altLang="en-US" sz="3200">
                <a:latin typeface="微软雅黑" charset="-122"/>
                <a:ea typeface="微软雅黑" charset="-122"/>
              </a:rPr>
              <a:t>等物质都会灼伤皮肤；应注意不要让皮肤与之接触，尤其防止溅入眼中。</a:t>
            </a:r>
          </a:p>
        </p:txBody>
      </p:sp>
      <p:sp>
        <p:nvSpPr>
          <p:cNvPr id="285699"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重点预防</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7"/>
          <p:cNvSpPr txBox="1">
            <a:spLocks noChangeArrowheads="1"/>
          </p:cNvSpPr>
          <p:nvPr/>
        </p:nvSpPr>
        <p:spPr bwMode="auto">
          <a:xfrm>
            <a:off x="428625" y="1143000"/>
            <a:ext cx="8229600" cy="857250"/>
          </a:xfrm>
          <a:prstGeom prst="rect">
            <a:avLst/>
          </a:prstGeom>
          <a:noFill/>
          <a:ln w="9525">
            <a:noFill/>
            <a:miter lim="800000"/>
            <a:headEnd/>
            <a:tailEnd/>
          </a:ln>
        </p:spPr>
        <p:txBody>
          <a:bodyPr/>
          <a:lstStyle/>
          <a:p>
            <a:pPr>
              <a:buFont typeface="Arial" charset="0"/>
              <a:buNone/>
            </a:pPr>
            <a:r>
              <a:rPr lang="zh-CN" altLang="en-US" sz="3600" b="1">
                <a:latin typeface="微软雅黑" charset="-122"/>
                <a:ea typeface="微软雅黑" charset="-122"/>
              </a:rPr>
              <a:t>在你做实验之前必须知道的一些事情</a:t>
            </a:r>
          </a:p>
        </p:txBody>
      </p:sp>
      <p:sp>
        <p:nvSpPr>
          <p:cNvPr id="286722" name="Rectangle 21"/>
          <p:cNvSpPr txBox="1">
            <a:spLocks noChangeArrowheads="1"/>
          </p:cNvSpPr>
          <p:nvPr/>
        </p:nvSpPr>
        <p:spPr bwMode="auto">
          <a:xfrm>
            <a:off x="428625" y="1785938"/>
            <a:ext cx="8358188" cy="4429125"/>
          </a:xfrm>
          <a:prstGeom prst="rect">
            <a:avLst/>
          </a:prstGeom>
          <a:noFill/>
          <a:ln w="9525">
            <a:noFill/>
            <a:miter lim="800000"/>
            <a:headEnd/>
            <a:tailEnd/>
          </a:ln>
        </p:spPr>
        <p:txBody>
          <a:bodyPr/>
          <a:lstStyle/>
          <a:p>
            <a:pPr marL="342900" indent="-342900">
              <a:lnSpc>
                <a:spcPct val="150000"/>
              </a:lnSpc>
              <a:spcBef>
                <a:spcPct val="20000"/>
              </a:spcBef>
              <a:buClr>
                <a:srgbClr val="3333CC"/>
              </a:buClr>
              <a:buSzPct val="60000"/>
              <a:buFont typeface="Wingdings" pitchFamily="2" charset="2"/>
              <a:buChar char="Ø"/>
            </a:pPr>
            <a:r>
              <a:rPr lang="zh-CN" altLang="en-US" sz="2800" b="1">
                <a:solidFill>
                  <a:srgbClr val="FF0000"/>
                </a:solidFill>
                <a:latin typeface="微软雅黑" charset="-122"/>
                <a:ea typeface="微软雅黑" charset="-122"/>
              </a:rPr>
              <a:t>清楚</a:t>
            </a:r>
            <a:r>
              <a:rPr lang="zh-CN" altLang="en-US" sz="2800">
                <a:solidFill>
                  <a:srgbClr val="000000"/>
                </a:solidFill>
                <a:latin typeface="微软雅黑" charset="-122"/>
                <a:ea typeface="微软雅黑" charset="-122"/>
              </a:rPr>
              <a:t>可能会出现哪些危险事故</a:t>
            </a:r>
            <a:endParaRPr lang="zh-CN" altLang="en-US" sz="2800">
              <a:solidFill>
                <a:srgbClr val="FF0000"/>
              </a:solidFill>
              <a:latin typeface="微软雅黑" charset="-122"/>
              <a:ea typeface="微软雅黑" charset="-122"/>
            </a:endParaRPr>
          </a:p>
          <a:p>
            <a:pPr marL="342900" indent="-342900">
              <a:lnSpc>
                <a:spcPct val="150000"/>
              </a:lnSpc>
              <a:spcBef>
                <a:spcPct val="20000"/>
              </a:spcBef>
              <a:buClr>
                <a:srgbClr val="3333CC"/>
              </a:buClr>
              <a:buSzPct val="60000"/>
              <a:buFont typeface="Wingdings" pitchFamily="2" charset="2"/>
              <a:buChar char="Ø"/>
            </a:pPr>
            <a:r>
              <a:rPr lang="zh-CN" altLang="en-US" sz="2800" b="1">
                <a:solidFill>
                  <a:srgbClr val="FF0000"/>
                </a:solidFill>
                <a:latin typeface="微软雅黑" charset="-122"/>
                <a:ea typeface="微软雅黑" charset="-122"/>
              </a:rPr>
              <a:t>知道</a:t>
            </a:r>
            <a:r>
              <a:rPr lang="zh-CN" altLang="en-US" sz="2800">
                <a:solidFill>
                  <a:srgbClr val="000000"/>
                </a:solidFill>
                <a:latin typeface="微软雅黑" charset="-122"/>
                <a:ea typeface="微软雅黑" charset="-122"/>
              </a:rPr>
              <a:t>最严重可能会出现什么安全问题</a:t>
            </a:r>
          </a:p>
          <a:p>
            <a:pPr marL="342900" indent="-342900">
              <a:lnSpc>
                <a:spcPct val="150000"/>
              </a:lnSpc>
              <a:spcBef>
                <a:spcPct val="20000"/>
              </a:spcBef>
              <a:buClr>
                <a:srgbClr val="3333CC"/>
              </a:buClr>
              <a:buSzPct val="60000"/>
              <a:buFont typeface="Wingdings" pitchFamily="2" charset="2"/>
              <a:buChar char="Ø"/>
            </a:pPr>
            <a:r>
              <a:rPr lang="zh-CN" altLang="en-US" sz="2800" b="1">
                <a:solidFill>
                  <a:srgbClr val="FF0000"/>
                </a:solidFill>
                <a:latin typeface="微软雅黑" charset="-122"/>
                <a:ea typeface="微软雅黑" charset="-122"/>
              </a:rPr>
              <a:t>知道</a:t>
            </a:r>
            <a:r>
              <a:rPr lang="zh-CN" altLang="en-US" sz="2800">
                <a:solidFill>
                  <a:srgbClr val="000000"/>
                </a:solidFill>
                <a:latin typeface="微软雅黑" charset="-122"/>
                <a:ea typeface="微软雅黑" charset="-122"/>
              </a:rPr>
              <a:t>这些危险出现时该怎么做</a:t>
            </a:r>
          </a:p>
          <a:p>
            <a:pPr marL="342900" indent="-342900">
              <a:lnSpc>
                <a:spcPct val="150000"/>
              </a:lnSpc>
              <a:spcBef>
                <a:spcPct val="20000"/>
              </a:spcBef>
              <a:buClr>
                <a:srgbClr val="3333CC"/>
              </a:buClr>
              <a:buSzPct val="60000"/>
              <a:buFont typeface="Wingdings" pitchFamily="2" charset="2"/>
              <a:buChar char="Ø"/>
            </a:pPr>
            <a:r>
              <a:rPr lang="zh-CN" altLang="en-US" sz="2800">
                <a:solidFill>
                  <a:srgbClr val="000000"/>
                </a:solidFill>
                <a:latin typeface="微软雅黑" charset="-122"/>
                <a:ea typeface="微软雅黑" charset="-122"/>
              </a:rPr>
              <a:t>耐心地</a:t>
            </a:r>
            <a:r>
              <a:rPr lang="zh-CN" altLang="en-US" sz="2800" b="1">
                <a:solidFill>
                  <a:srgbClr val="FF0000"/>
                </a:solidFill>
                <a:latin typeface="微软雅黑" charset="-122"/>
                <a:ea typeface="微软雅黑" charset="-122"/>
              </a:rPr>
              <a:t>学习</a:t>
            </a:r>
            <a:r>
              <a:rPr lang="zh-CN" altLang="en-US" sz="2800">
                <a:solidFill>
                  <a:srgbClr val="000000"/>
                </a:solidFill>
                <a:latin typeface="微软雅黑" charset="-122"/>
                <a:ea typeface="微软雅黑" charset="-122"/>
              </a:rPr>
              <a:t>怎么使用实验设备</a:t>
            </a:r>
            <a:endParaRPr lang="en-US" altLang="zh-CN" sz="2800">
              <a:solidFill>
                <a:srgbClr val="000000"/>
              </a:solidFill>
              <a:latin typeface="微软雅黑" charset="-122"/>
              <a:ea typeface="微软雅黑" charset="-122"/>
            </a:endParaRPr>
          </a:p>
          <a:p>
            <a:pPr marL="342900" indent="-342900">
              <a:lnSpc>
                <a:spcPct val="150000"/>
              </a:lnSpc>
              <a:spcBef>
                <a:spcPct val="20000"/>
              </a:spcBef>
              <a:buClr>
                <a:srgbClr val="3333CC"/>
              </a:buClr>
              <a:buSzPct val="60000"/>
              <a:buFont typeface="Wingdings" pitchFamily="2" charset="2"/>
              <a:buChar char="Ø"/>
            </a:pPr>
            <a:r>
              <a:rPr lang="zh-CN" altLang="en-US" sz="2800" b="1">
                <a:solidFill>
                  <a:srgbClr val="FF0000"/>
                </a:solidFill>
                <a:latin typeface="微软雅黑" charset="-122"/>
                <a:ea typeface="微软雅黑" charset="-122"/>
              </a:rPr>
              <a:t>掌握</a:t>
            </a:r>
            <a:r>
              <a:rPr lang="zh-CN" altLang="en-US" sz="2800">
                <a:solidFill>
                  <a:srgbClr val="000000"/>
                </a:solidFill>
                <a:latin typeface="微软雅黑" charset="-122"/>
                <a:ea typeface="微软雅黑" charset="-122"/>
              </a:rPr>
              <a:t>化学品的危险特性</a:t>
            </a:r>
          </a:p>
          <a:p>
            <a:pPr marL="342900" indent="-342900">
              <a:lnSpc>
                <a:spcPct val="150000"/>
              </a:lnSpc>
              <a:spcBef>
                <a:spcPct val="20000"/>
              </a:spcBef>
              <a:buClr>
                <a:srgbClr val="3333CC"/>
              </a:buClr>
              <a:buSzPct val="60000"/>
              <a:buFont typeface="Wingdings" pitchFamily="2" charset="2"/>
              <a:buChar char="Ø"/>
            </a:pPr>
            <a:r>
              <a:rPr lang="zh-CN" altLang="en-US" sz="2800" b="1">
                <a:solidFill>
                  <a:srgbClr val="FF0000"/>
                </a:solidFill>
                <a:latin typeface="微软雅黑" charset="-122"/>
                <a:ea typeface="微软雅黑" charset="-122"/>
              </a:rPr>
              <a:t>确认</a:t>
            </a:r>
            <a:r>
              <a:rPr lang="zh-CN" altLang="en-US" sz="2800">
                <a:solidFill>
                  <a:srgbClr val="000000"/>
                </a:solidFill>
                <a:latin typeface="微软雅黑" charset="-122"/>
                <a:ea typeface="微软雅黑" charset="-122"/>
              </a:rPr>
              <a:t>安全设备都是好的，以确保将危险降到最低</a:t>
            </a:r>
          </a:p>
        </p:txBody>
      </p:sp>
      <p:sp>
        <p:nvSpPr>
          <p:cNvPr id="286723" name="矩形 4"/>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1026"/>
          <p:cNvSpPr>
            <a:spLocks noGrp="1" noChangeArrowheads="1"/>
          </p:cNvSpPr>
          <p:nvPr>
            <p:ph type="body" idx="1"/>
          </p:nvPr>
        </p:nvSpPr>
        <p:spPr bwMode="auto">
          <a:xfrm>
            <a:off x="847725" y="1428750"/>
            <a:ext cx="8296275" cy="4143375"/>
          </a:xfrm>
          <a:noFill/>
          <a:ln>
            <a:miter lim="800000"/>
            <a:headEnd/>
            <a:tailEnd/>
          </a:ln>
        </p:spPr>
        <p:txBody>
          <a:bodyPr vert="horz" wrap="square" lIns="82314" tIns="41157" rIns="82314" bIns="41157" numCol="1" anchor="t" anchorCtr="0" compatLnSpc="1">
            <a:prstTxWarp prst="textNoShape">
              <a:avLst/>
            </a:prstTxWarp>
          </a:bodyPr>
          <a:lstStyle/>
          <a:p>
            <a:pPr>
              <a:lnSpc>
                <a:spcPct val="150000"/>
              </a:lnSpc>
              <a:buFont typeface="Wingdings" pitchFamily="2" charset="2"/>
              <a:buChar char="Ø"/>
            </a:pPr>
            <a:r>
              <a:rPr lang="zh-CN" altLang="en-US" b="1" smtClean="0">
                <a:latin typeface="微软雅黑" charset="-122"/>
                <a:ea typeface="微软雅黑" charset="-122"/>
              </a:rPr>
              <a:t>严格遵守实验室中的基本规则</a:t>
            </a:r>
          </a:p>
          <a:p>
            <a:pPr>
              <a:lnSpc>
                <a:spcPct val="150000"/>
              </a:lnSpc>
              <a:buFont typeface="Wingdings" pitchFamily="2" charset="2"/>
              <a:buChar char="Ø"/>
            </a:pPr>
            <a:r>
              <a:rPr lang="zh-CN" altLang="en-US" b="1" smtClean="0">
                <a:latin typeface="微软雅黑" charset="-122"/>
                <a:ea typeface="微软雅黑" charset="-122"/>
              </a:rPr>
              <a:t>化学品的安全存放</a:t>
            </a:r>
          </a:p>
          <a:p>
            <a:pPr>
              <a:lnSpc>
                <a:spcPct val="150000"/>
              </a:lnSpc>
              <a:buFont typeface="Wingdings" pitchFamily="2" charset="2"/>
              <a:buChar char="Ø"/>
            </a:pPr>
            <a:r>
              <a:rPr lang="zh-CN" altLang="en-US" b="1" smtClean="0">
                <a:latin typeface="微软雅黑" charset="-122"/>
                <a:ea typeface="微软雅黑" charset="-122"/>
              </a:rPr>
              <a:t>化学品的混合</a:t>
            </a:r>
          </a:p>
          <a:p>
            <a:pPr>
              <a:lnSpc>
                <a:spcPct val="150000"/>
              </a:lnSpc>
              <a:buFont typeface="Wingdings" pitchFamily="2" charset="2"/>
              <a:buChar char="Ø"/>
            </a:pPr>
            <a:r>
              <a:rPr lang="zh-CN" altLang="en-US" b="1" smtClean="0">
                <a:latin typeface="微软雅黑" charset="-122"/>
                <a:ea typeface="微软雅黑" charset="-122"/>
              </a:rPr>
              <a:t>化学废液的安全存放</a:t>
            </a:r>
            <a:endParaRPr lang="en-US" altLang="zh-CN" b="1" smtClean="0">
              <a:latin typeface="微软雅黑" charset="-122"/>
              <a:ea typeface="微软雅黑" charset="-122"/>
            </a:endParaRPr>
          </a:p>
          <a:p>
            <a:pPr>
              <a:lnSpc>
                <a:spcPct val="150000"/>
              </a:lnSpc>
              <a:buFont typeface="Wingdings" pitchFamily="2" charset="2"/>
              <a:buChar char="Ø"/>
            </a:pPr>
            <a:r>
              <a:rPr lang="zh-CN" altLang="en-US" b="1" smtClean="0">
                <a:latin typeface="微软雅黑" charset="-122"/>
                <a:ea typeface="微软雅黑" charset="-122"/>
              </a:rPr>
              <a:t>高压气瓶的安全使用</a:t>
            </a:r>
          </a:p>
        </p:txBody>
      </p:sp>
      <p:sp>
        <p:nvSpPr>
          <p:cNvPr id="287746" name="矩形 2"/>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矩形 1"/>
          <p:cNvSpPr>
            <a:spLocks noChangeArrowheads="1"/>
          </p:cNvSpPr>
          <p:nvPr/>
        </p:nvSpPr>
        <p:spPr bwMode="auto">
          <a:xfrm>
            <a:off x="0" y="2857500"/>
            <a:ext cx="9186863" cy="923925"/>
          </a:xfrm>
          <a:prstGeom prst="rect">
            <a:avLst/>
          </a:prstGeom>
          <a:noFill/>
          <a:ln w="9525">
            <a:noFill/>
            <a:miter lim="800000"/>
            <a:headEnd/>
            <a:tailEnd/>
          </a:ln>
        </p:spPr>
        <p:txBody>
          <a:bodyPr wrap="none">
            <a:spAutoFit/>
          </a:bodyPr>
          <a:lstStyle/>
          <a:p>
            <a:r>
              <a:rPr lang="zh-CN" altLang="en-US" sz="5400" b="1">
                <a:latin typeface="微软雅黑" charset="-122"/>
                <a:ea typeface="微软雅黑" charset="-122"/>
              </a:rPr>
              <a:t>严格遵守实验室中的基本规则</a:t>
            </a:r>
          </a:p>
        </p:txBody>
      </p:sp>
      <p:sp>
        <p:nvSpPr>
          <p:cNvPr id="288770" name="矩形 2"/>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4"/>
          <p:cNvGrpSpPr>
            <a:grpSpLocks/>
          </p:cNvGrpSpPr>
          <p:nvPr/>
        </p:nvGrpSpPr>
        <p:grpSpPr bwMode="auto">
          <a:xfrm>
            <a:off x="0" y="0"/>
            <a:ext cx="9144000" cy="6858000"/>
            <a:chOff x="0" y="0"/>
            <a:chExt cx="9144000" cy="6858000"/>
          </a:xfrm>
        </p:grpSpPr>
        <p:pic>
          <p:nvPicPr>
            <p:cNvPr id="24581" name="Picture 3" descr="d24aec92ca9040f5a9bdf7a2f807006f"/>
            <p:cNvPicPr>
              <a:picLocks noChangeAspect="1" noChangeArrowheads="1"/>
            </p:cNvPicPr>
            <p:nvPr/>
          </p:nvPicPr>
          <p:blipFill>
            <a:blip r:embed="rId3"/>
            <a:srcRect/>
            <a:stretch>
              <a:fillRect/>
            </a:stretch>
          </p:blipFill>
          <p:spPr bwMode="auto">
            <a:xfrm>
              <a:off x="0" y="0"/>
              <a:ext cx="5004048" cy="6858000"/>
            </a:xfrm>
            <a:prstGeom prst="rect">
              <a:avLst/>
            </a:prstGeom>
            <a:noFill/>
            <a:ln w="9525">
              <a:noFill/>
              <a:miter lim="800000"/>
              <a:headEnd/>
              <a:tailEnd/>
            </a:ln>
          </p:spPr>
        </p:pic>
        <p:pic>
          <p:nvPicPr>
            <p:cNvPr id="24582" name="Picture 2" descr="http://i04.pic.sogou.com/e12de8b64b7899ba"/>
            <p:cNvPicPr>
              <a:picLocks noChangeAspect="1" noChangeArrowheads="1"/>
            </p:cNvPicPr>
            <p:nvPr/>
          </p:nvPicPr>
          <p:blipFill>
            <a:blip r:embed="rId4"/>
            <a:srcRect/>
            <a:stretch>
              <a:fillRect/>
            </a:stretch>
          </p:blipFill>
          <p:spPr bwMode="auto">
            <a:xfrm>
              <a:off x="5004048" y="0"/>
              <a:ext cx="4139952" cy="6858000"/>
            </a:xfrm>
            <a:prstGeom prst="rect">
              <a:avLst/>
            </a:prstGeom>
            <a:noFill/>
            <a:ln w="9525">
              <a:noFill/>
              <a:miter lim="800000"/>
              <a:headEnd/>
              <a:tailEnd/>
            </a:ln>
          </p:spPr>
        </p:pic>
      </p:grpSp>
      <p:grpSp>
        <p:nvGrpSpPr>
          <p:cNvPr id="7" name="组合 6"/>
          <p:cNvGrpSpPr>
            <a:grpSpLocks/>
          </p:cNvGrpSpPr>
          <p:nvPr/>
        </p:nvGrpSpPr>
        <p:grpSpPr bwMode="auto">
          <a:xfrm>
            <a:off x="2286000" y="1857375"/>
            <a:ext cx="4643438" cy="3143250"/>
            <a:chOff x="1571604" y="3557838"/>
            <a:chExt cx="4000528" cy="2637903"/>
          </a:xfrm>
        </p:grpSpPr>
        <p:pic>
          <p:nvPicPr>
            <p:cNvPr id="24579" name="Picture 2" descr="https://gss2.bdstatic.com/-fo3dSag_xI4khGkpoWK1HF6hhy/baike/c0%3Dbaike116%2C5%2C5%2C116%2C38/sign=16879e505ee736d14c1e845afa3924a7/bd315c6034a85edf23382eaf43540923dc547582.jpg"/>
            <p:cNvPicPr>
              <a:picLocks noChangeAspect="1" noChangeArrowheads="1"/>
            </p:cNvPicPr>
            <p:nvPr/>
          </p:nvPicPr>
          <p:blipFill>
            <a:blip r:embed="rId5"/>
            <a:srcRect/>
            <a:stretch>
              <a:fillRect/>
            </a:stretch>
          </p:blipFill>
          <p:spPr bwMode="auto">
            <a:xfrm>
              <a:off x="1571604" y="3557838"/>
              <a:ext cx="4000528" cy="2637903"/>
            </a:xfrm>
            <a:prstGeom prst="rect">
              <a:avLst/>
            </a:prstGeom>
            <a:noFill/>
            <a:ln w="9525">
              <a:noFill/>
              <a:miter lim="800000"/>
              <a:headEnd/>
              <a:tailEnd/>
            </a:ln>
          </p:spPr>
        </p:pic>
        <p:sp>
          <p:nvSpPr>
            <p:cNvPr id="24580" name="矩形 5"/>
            <p:cNvSpPr>
              <a:spLocks noChangeArrowheads="1"/>
            </p:cNvSpPr>
            <p:nvPr/>
          </p:nvSpPr>
          <p:spPr bwMode="auto">
            <a:xfrm>
              <a:off x="3500430" y="5429264"/>
              <a:ext cx="2000264" cy="646331"/>
            </a:xfrm>
            <a:prstGeom prst="rect">
              <a:avLst/>
            </a:prstGeom>
            <a:noFill/>
            <a:ln w="9525">
              <a:noFill/>
              <a:miter lim="800000"/>
              <a:headEnd/>
              <a:tailEnd/>
            </a:ln>
          </p:spPr>
          <p:txBody>
            <a:bodyPr>
              <a:spAutoFit/>
            </a:bodyPr>
            <a:lstStyle/>
            <a:p>
              <a:r>
                <a:rPr lang="en-US" altLang="zh-CN" b="1">
                  <a:solidFill>
                    <a:srgbClr val="FF0000"/>
                  </a:solidFill>
                  <a:latin typeface="微软雅黑" charset="-122"/>
                  <a:ea typeface="微软雅黑" charset="-122"/>
                </a:rPr>
                <a:t/>
              </a:r>
              <a:br>
                <a:rPr lang="en-US" altLang="zh-CN" b="1">
                  <a:solidFill>
                    <a:srgbClr val="FF0000"/>
                  </a:solidFill>
                  <a:latin typeface="微软雅黑" charset="-122"/>
                  <a:ea typeface="微软雅黑" charset="-122"/>
                </a:rPr>
              </a:br>
              <a:r>
                <a:rPr lang="en-US" altLang="zh-CN" b="1">
                  <a:solidFill>
                    <a:srgbClr val="FF0000"/>
                  </a:solidFill>
                  <a:latin typeface="微软雅黑" charset="-122"/>
                  <a:ea typeface="微软雅黑" charset="-122"/>
                </a:rPr>
                <a:t>N-</a:t>
              </a:r>
              <a:r>
                <a:rPr lang="zh-CN" altLang="en-US" b="1">
                  <a:solidFill>
                    <a:srgbClr val="FF0000"/>
                  </a:solidFill>
                  <a:latin typeface="微软雅黑" charset="-122"/>
                  <a:ea typeface="微软雅黑" charset="-122"/>
                </a:rPr>
                <a:t>二甲基亚硝胺</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1026"/>
          <p:cNvSpPr>
            <a:spLocks noGrp="1" noChangeArrowheads="1"/>
          </p:cNvSpPr>
          <p:nvPr>
            <p:ph type="body" idx="1"/>
          </p:nvPr>
        </p:nvSpPr>
        <p:spPr bwMode="auto">
          <a:xfrm>
            <a:off x="323850" y="2484438"/>
            <a:ext cx="5400675" cy="3516312"/>
          </a:xfrm>
          <a:noFill/>
          <a:ln>
            <a:miter lim="800000"/>
            <a:headEnd/>
            <a:tailEnd/>
          </a:ln>
        </p:spPr>
        <p:txBody>
          <a:bodyPr vert="horz" wrap="square" lIns="82314" tIns="41157" rIns="82314" bIns="41157" numCol="1" anchor="t" anchorCtr="0" compatLnSpc="1">
            <a:prstTxWarp prst="textNoShape">
              <a:avLst/>
            </a:prstTxWarp>
          </a:bodyPr>
          <a:lstStyle/>
          <a:p>
            <a:pPr>
              <a:buFont typeface="Wingdings" pitchFamily="2" charset="2"/>
              <a:buChar char="ü"/>
            </a:pPr>
            <a:r>
              <a:rPr lang="zh-CN" altLang="en-US" sz="2400" b="1" smtClean="0">
                <a:latin typeface="微软雅黑" charset="-122"/>
                <a:ea typeface="微软雅黑" charset="-122"/>
              </a:rPr>
              <a:t>进入实验室一定要穿上</a:t>
            </a:r>
            <a:r>
              <a:rPr lang="zh-CN" altLang="de-DE" sz="2400" b="1" smtClean="0">
                <a:latin typeface="微软雅黑" charset="-122"/>
                <a:ea typeface="微软雅黑" charset="-122"/>
              </a:rPr>
              <a:t>安全护目镜 </a:t>
            </a:r>
          </a:p>
          <a:p>
            <a:pPr>
              <a:spcBef>
                <a:spcPct val="50000"/>
              </a:spcBef>
              <a:spcAft>
                <a:spcPct val="40000"/>
              </a:spcAft>
              <a:buClr>
                <a:srgbClr val="000099"/>
              </a:buClr>
              <a:buFont typeface="Wingdings" pitchFamily="2" charset="2"/>
              <a:buChar char="Ø"/>
            </a:pPr>
            <a:r>
              <a:rPr lang="de-DE" altLang="zh-CN" sz="2400" b="1" smtClean="0">
                <a:latin typeface="微软雅黑" charset="-122"/>
                <a:ea typeface="微软雅黑" charset="-122"/>
              </a:rPr>
              <a:t> </a:t>
            </a:r>
            <a:r>
              <a:rPr lang="zh-CN" altLang="de-DE" sz="2400" b="1" smtClean="0">
                <a:latin typeface="微软雅黑" charset="-122"/>
                <a:ea typeface="微软雅黑" charset="-122"/>
              </a:rPr>
              <a:t>工作服</a:t>
            </a:r>
          </a:p>
          <a:p>
            <a:pPr>
              <a:spcBef>
                <a:spcPct val="50000"/>
              </a:spcBef>
              <a:spcAft>
                <a:spcPct val="40000"/>
              </a:spcAft>
              <a:buClr>
                <a:srgbClr val="000099"/>
              </a:buClr>
              <a:buFont typeface="Wingdings" pitchFamily="2" charset="2"/>
              <a:buChar char="Ø"/>
            </a:pPr>
            <a:r>
              <a:rPr lang="zh-CN" altLang="de-DE" sz="2400" b="1" smtClean="0">
                <a:latin typeface="微软雅黑" charset="-122"/>
                <a:ea typeface="微软雅黑" charset="-122"/>
              </a:rPr>
              <a:t> 防护手套</a:t>
            </a:r>
          </a:p>
          <a:p>
            <a:pPr>
              <a:spcBef>
                <a:spcPct val="50000"/>
              </a:spcBef>
              <a:spcAft>
                <a:spcPct val="40000"/>
              </a:spcAft>
              <a:buClr>
                <a:srgbClr val="000099"/>
              </a:buClr>
              <a:buFont typeface="Wingdings" pitchFamily="2" charset="2"/>
              <a:buChar char="Ø"/>
            </a:pPr>
            <a:r>
              <a:rPr lang="de-DE" altLang="zh-CN" sz="2400" b="1" smtClean="0">
                <a:latin typeface="微软雅黑" charset="-122"/>
                <a:ea typeface="微软雅黑" charset="-122"/>
              </a:rPr>
              <a:t> </a:t>
            </a:r>
            <a:r>
              <a:rPr lang="zh-CN" altLang="de-DE" sz="2400" b="1" smtClean="0">
                <a:latin typeface="微软雅黑" charset="-122"/>
                <a:ea typeface="微软雅黑" charset="-122"/>
              </a:rPr>
              <a:t>长裤</a:t>
            </a:r>
          </a:p>
          <a:p>
            <a:pPr>
              <a:spcBef>
                <a:spcPct val="50000"/>
              </a:spcBef>
              <a:spcAft>
                <a:spcPct val="40000"/>
              </a:spcAft>
              <a:buClr>
                <a:srgbClr val="000099"/>
              </a:buClr>
              <a:buFont typeface="Wingdings" pitchFamily="2" charset="2"/>
              <a:buChar char="Ø"/>
            </a:pPr>
            <a:r>
              <a:rPr lang="de-DE" altLang="zh-CN" sz="2400" b="1" smtClean="0">
                <a:latin typeface="微软雅黑" charset="-122"/>
                <a:ea typeface="微软雅黑" charset="-122"/>
              </a:rPr>
              <a:t> </a:t>
            </a:r>
            <a:r>
              <a:rPr lang="zh-CN" altLang="de-DE" sz="2400" b="1" smtClean="0">
                <a:latin typeface="微软雅黑" charset="-122"/>
                <a:ea typeface="微软雅黑" charset="-122"/>
              </a:rPr>
              <a:t>结实, 防滑的鞋子</a:t>
            </a:r>
            <a:endParaRPr lang="zh-CN" altLang="en-US" sz="2400" b="1" smtClean="0">
              <a:latin typeface="微软雅黑" charset="-122"/>
              <a:ea typeface="微软雅黑" charset="-122"/>
            </a:endParaRPr>
          </a:p>
        </p:txBody>
      </p:sp>
      <p:pic>
        <p:nvPicPr>
          <p:cNvPr id="289794" name="Picture 1031"/>
          <p:cNvPicPr>
            <a:picLocks noChangeArrowheads="1"/>
          </p:cNvPicPr>
          <p:nvPr/>
        </p:nvPicPr>
        <p:blipFill>
          <a:blip r:embed="rId2"/>
          <a:srcRect/>
          <a:stretch>
            <a:fillRect/>
          </a:stretch>
        </p:blipFill>
        <p:spPr bwMode="auto">
          <a:xfrm>
            <a:off x="5572125" y="2286000"/>
            <a:ext cx="3571875" cy="4572000"/>
          </a:xfrm>
          <a:prstGeom prst="rect">
            <a:avLst/>
          </a:prstGeom>
          <a:noFill/>
          <a:ln w="9525">
            <a:noFill/>
            <a:miter lim="800000"/>
            <a:headEnd/>
            <a:tailEnd/>
          </a:ln>
        </p:spPr>
      </p:pic>
      <p:sp>
        <p:nvSpPr>
          <p:cNvPr id="289795"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
        <p:nvSpPr>
          <p:cNvPr id="289796" name="矩形 4"/>
          <p:cNvSpPr>
            <a:spLocks noChangeArrowheads="1"/>
          </p:cNvSpPr>
          <p:nvPr/>
        </p:nvSpPr>
        <p:spPr bwMode="auto">
          <a:xfrm>
            <a:off x="3643313" y="1285875"/>
            <a:ext cx="2316162" cy="646113"/>
          </a:xfrm>
          <a:prstGeom prst="rect">
            <a:avLst/>
          </a:prstGeom>
          <a:noFill/>
          <a:ln w="9525">
            <a:noFill/>
            <a:miter lim="800000"/>
            <a:headEnd/>
            <a:tailEnd/>
          </a:ln>
        </p:spPr>
        <p:txBody>
          <a:bodyPr wrap="none">
            <a:spAutoFit/>
          </a:bodyPr>
          <a:lstStyle/>
          <a:p>
            <a:pPr>
              <a:buFont typeface="Wingdings" pitchFamily="2" charset="2"/>
              <a:buNone/>
            </a:pPr>
            <a:r>
              <a:rPr lang="zh-CN" altLang="en-US" sz="3600" b="1">
                <a:latin typeface="微软雅黑" charset="-122"/>
                <a:ea typeface="微软雅黑" charset="-122"/>
              </a:rPr>
              <a:t>基本规则</a:t>
            </a:r>
            <a:r>
              <a:rPr lang="en-US" altLang="zh-CN" sz="3600" b="1">
                <a:latin typeface="微软雅黑" charset="-122"/>
                <a:ea typeface="微软雅黑" charset="-122"/>
              </a:rPr>
              <a:t>1</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body" idx="1"/>
          </p:nvPr>
        </p:nvSpPr>
        <p:spPr>
          <a:xfrm>
            <a:off x="323850" y="1052513"/>
            <a:ext cx="8362950" cy="2160587"/>
          </a:xfrm>
        </p:spPr>
        <p:txBody>
          <a:bodyPr lIns="82314" tIns="41157" rIns="82314" bIns="41157"/>
          <a:lstStyle/>
          <a:p>
            <a:pPr algn="ctr" defTabSz="913765">
              <a:buFont typeface="Wingdings" panose="05000000000000000000" pitchFamily="2" charset="2"/>
              <a:buNone/>
              <a:defRPr/>
            </a:pPr>
            <a:r>
              <a:rPr lang="zh-CN" altLang="en-US" sz="3600" b="1" dirty="0" smtClean="0">
                <a:latin typeface="微软雅黑" panose="020B0503020204020204" pitchFamily="34" charset="-122"/>
                <a:ea typeface="微软雅黑" panose="020B0503020204020204" pitchFamily="34" charset="-122"/>
              </a:rPr>
              <a:t>基本</a:t>
            </a:r>
            <a:r>
              <a:rPr lang="zh-CN" altLang="en-US" sz="3600" b="1" dirty="0">
                <a:latin typeface="微软雅黑" panose="020B0503020204020204" pitchFamily="34" charset="-122"/>
                <a:ea typeface="微软雅黑" panose="020B0503020204020204" pitchFamily="34" charset="-122"/>
              </a:rPr>
              <a:t>规则2</a:t>
            </a:r>
          </a:p>
          <a:p>
            <a:pPr marL="0" indent="720725" defTabSz="913765">
              <a:buFont typeface="Arial" panose="020B0604020202020204" pitchFamily="34" charset="0"/>
              <a:buNone/>
              <a:defRPr/>
            </a:pPr>
            <a:r>
              <a:rPr lang="zh-CN" altLang="en-US" sz="2800" dirty="0" smtClean="0">
                <a:latin typeface="微软雅黑" panose="020B0503020204020204" pitchFamily="34" charset="-122"/>
                <a:ea typeface="微软雅黑" panose="020B0503020204020204" pitchFamily="34" charset="-122"/>
              </a:rPr>
              <a:t>严禁</a:t>
            </a:r>
            <a:r>
              <a:rPr lang="zh-CN" altLang="en-US" sz="2800" dirty="0">
                <a:latin typeface="微软雅黑" panose="020B0503020204020204" pitchFamily="34" charset="-122"/>
                <a:ea typeface="微软雅黑" panose="020B0503020204020204" pitchFamily="34" charset="-122"/>
              </a:rPr>
              <a:t>试剂入口，如须以鼻鉴别试剂时，应将试剂瓶远离鼻子，以手轻轻煽动，稍闻其味即可，严禁以鼻子接近瓶口鉴别</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a:p>
            <a:pPr defTabSz="913765">
              <a:buFont typeface="Wingdings" panose="05000000000000000000" pitchFamily="2" charset="2"/>
              <a:buNone/>
              <a:defRPr/>
            </a:pPr>
            <a:endParaRPr lang="zh-CN" altLang="en-US" sz="2800" dirty="0">
              <a:latin typeface="微软雅黑" panose="020B0503020204020204" pitchFamily="34" charset="-122"/>
              <a:ea typeface="微软雅黑" panose="020B0503020204020204" pitchFamily="34" charset="-122"/>
            </a:endParaRPr>
          </a:p>
          <a:p>
            <a:pPr defTabSz="913765">
              <a:buFont typeface="Wingdings" panose="05000000000000000000" pitchFamily="2" charset="2"/>
              <a:buNone/>
              <a:defRPr/>
            </a:pPr>
            <a:endParaRPr lang="zh-CN" altLang="en-US" sz="2800" dirty="0">
              <a:latin typeface="微软雅黑" panose="020B0503020204020204" pitchFamily="34" charset="-122"/>
              <a:ea typeface="微软雅黑" panose="020B0503020204020204" pitchFamily="34" charset="-122"/>
            </a:endParaRPr>
          </a:p>
          <a:p>
            <a:pPr defTabSz="913765">
              <a:buFont typeface="Arial" panose="020B0604020202020204" pitchFamily="34" charset="0"/>
              <a:buChar char="•"/>
              <a:defRPr/>
            </a:pPr>
            <a:endParaRPr lang="zh-CN" altLang="en-US" sz="2800" dirty="0">
              <a:latin typeface="微软雅黑" panose="020B0503020204020204" pitchFamily="34" charset="-122"/>
              <a:ea typeface="微软雅黑" panose="020B0503020204020204" pitchFamily="34" charset="-122"/>
            </a:endParaRPr>
          </a:p>
        </p:txBody>
      </p:sp>
      <p:graphicFrame>
        <p:nvGraphicFramePr>
          <p:cNvPr id="76812" name="Picture 8" descr="image34">
            <a:hlinkClick r:id="" action="ppaction://ole?verb=0"/>
          </p:cNvPr>
          <p:cNvGraphicFramePr>
            <a:graphicFrameLocks/>
          </p:cNvGraphicFramePr>
          <p:nvPr/>
        </p:nvGraphicFramePr>
        <p:xfrm>
          <a:off x="2173288" y="3817938"/>
          <a:ext cx="1741487" cy="3040062"/>
        </p:xfrm>
        <a:graphic>
          <a:graphicData uri="http://schemas.openxmlformats.org/presentationml/2006/ole">
            <p:oleObj spid="_x0000_s76812" r:id="rId3" imgW="325701" imgH="654030" progId="">
              <p:embed/>
            </p:oleObj>
          </a:graphicData>
        </a:graphic>
      </p:graphicFrame>
      <p:graphicFrame>
        <p:nvGraphicFramePr>
          <p:cNvPr id="76813" name="Picture 9" descr="image35">
            <a:hlinkClick r:id="" action="ppaction://ole?verb=0"/>
          </p:cNvPr>
          <p:cNvGraphicFramePr>
            <a:graphicFrameLocks/>
          </p:cNvGraphicFramePr>
          <p:nvPr/>
        </p:nvGraphicFramePr>
        <p:xfrm>
          <a:off x="5349875" y="3429000"/>
          <a:ext cx="2813050" cy="2949575"/>
        </p:xfrm>
        <a:graphic>
          <a:graphicData uri="http://schemas.openxmlformats.org/presentationml/2006/ole">
            <p:oleObj spid="_x0000_s76813" r:id="rId4" imgW="392404" imgH="380680" progId="">
              <p:embed/>
            </p:oleObj>
          </a:graphicData>
        </a:graphic>
      </p:graphicFrame>
      <p:grpSp>
        <p:nvGrpSpPr>
          <p:cNvPr id="290818" name="Group 8"/>
          <p:cNvGrpSpPr>
            <a:grpSpLocks/>
          </p:cNvGrpSpPr>
          <p:nvPr/>
        </p:nvGrpSpPr>
        <p:grpSpPr bwMode="auto">
          <a:xfrm>
            <a:off x="1525588" y="3494088"/>
            <a:ext cx="2538412" cy="2674937"/>
            <a:chOff x="2672" y="1728"/>
            <a:chExt cx="1408" cy="1328"/>
          </a:xfrm>
        </p:grpSpPr>
        <p:sp>
          <p:nvSpPr>
            <p:cNvPr id="290823" name="Line 9"/>
            <p:cNvSpPr>
              <a:spLocks noChangeShapeType="1"/>
            </p:cNvSpPr>
            <p:nvPr/>
          </p:nvSpPr>
          <p:spPr bwMode="auto">
            <a:xfrm flipH="1" flipV="1">
              <a:off x="2672" y="1728"/>
              <a:ext cx="1376" cy="1328"/>
            </a:xfrm>
            <a:prstGeom prst="line">
              <a:avLst/>
            </a:prstGeom>
            <a:noFill/>
            <a:ln w="127000">
              <a:solidFill>
                <a:srgbClr val="FF0000"/>
              </a:solidFill>
              <a:round/>
              <a:headEnd/>
              <a:tailEnd/>
            </a:ln>
          </p:spPr>
          <p:txBody>
            <a:bodyPr wrap="none" anchor="ctr"/>
            <a:lstStyle/>
            <a:p>
              <a:endParaRPr lang="zh-CN" altLang="en-US"/>
            </a:p>
          </p:txBody>
        </p:sp>
        <p:sp>
          <p:nvSpPr>
            <p:cNvPr id="290824" name="Line 10"/>
            <p:cNvSpPr>
              <a:spLocks noChangeShapeType="1"/>
            </p:cNvSpPr>
            <p:nvPr/>
          </p:nvSpPr>
          <p:spPr bwMode="auto">
            <a:xfrm flipV="1">
              <a:off x="2672" y="1728"/>
              <a:ext cx="1408" cy="1328"/>
            </a:xfrm>
            <a:prstGeom prst="line">
              <a:avLst/>
            </a:prstGeom>
            <a:noFill/>
            <a:ln w="127000">
              <a:solidFill>
                <a:srgbClr val="FF0000"/>
              </a:solidFill>
              <a:round/>
              <a:headEnd/>
              <a:tailEnd/>
            </a:ln>
          </p:spPr>
          <p:txBody>
            <a:bodyPr wrap="none" anchor="ctr"/>
            <a:lstStyle/>
            <a:p>
              <a:endParaRPr lang="zh-CN" altLang="en-US"/>
            </a:p>
          </p:txBody>
        </p:sp>
      </p:grpSp>
      <p:grpSp>
        <p:nvGrpSpPr>
          <p:cNvPr id="290819" name="Group 11"/>
          <p:cNvGrpSpPr>
            <a:grpSpLocks/>
          </p:cNvGrpSpPr>
          <p:nvPr/>
        </p:nvGrpSpPr>
        <p:grpSpPr bwMode="auto">
          <a:xfrm>
            <a:off x="5792788" y="3559175"/>
            <a:ext cx="2092325" cy="2273300"/>
            <a:chOff x="2672" y="1728"/>
            <a:chExt cx="1408" cy="1328"/>
          </a:xfrm>
        </p:grpSpPr>
        <p:sp>
          <p:nvSpPr>
            <p:cNvPr id="290821" name="Line 12"/>
            <p:cNvSpPr>
              <a:spLocks noChangeShapeType="1"/>
            </p:cNvSpPr>
            <p:nvPr/>
          </p:nvSpPr>
          <p:spPr bwMode="auto">
            <a:xfrm flipH="1" flipV="1">
              <a:off x="2672" y="1728"/>
              <a:ext cx="1376" cy="1328"/>
            </a:xfrm>
            <a:prstGeom prst="line">
              <a:avLst/>
            </a:prstGeom>
            <a:noFill/>
            <a:ln w="127000">
              <a:solidFill>
                <a:srgbClr val="FF0000"/>
              </a:solidFill>
              <a:round/>
              <a:headEnd/>
              <a:tailEnd/>
            </a:ln>
          </p:spPr>
          <p:txBody>
            <a:bodyPr wrap="none" anchor="ctr"/>
            <a:lstStyle/>
            <a:p>
              <a:endParaRPr lang="zh-CN" altLang="en-US"/>
            </a:p>
          </p:txBody>
        </p:sp>
        <p:sp>
          <p:nvSpPr>
            <p:cNvPr id="290822" name="Line 13"/>
            <p:cNvSpPr>
              <a:spLocks noChangeShapeType="1"/>
            </p:cNvSpPr>
            <p:nvPr/>
          </p:nvSpPr>
          <p:spPr bwMode="auto">
            <a:xfrm flipV="1">
              <a:off x="2672" y="1728"/>
              <a:ext cx="1408" cy="1328"/>
            </a:xfrm>
            <a:prstGeom prst="line">
              <a:avLst/>
            </a:prstGeom>
            <a:noFill/>
            <a:ln w="127000">
              <a:solidFill>
                <a:srgbClr val="FF0000"/>
              </a:solidFill>
              <a:round/>
              <a:headEnd/>
              <a:tailEnd/>
            </a:ln>
          </p:spPr>
          <p:txBody>
            <a:bodyPr wrap="none" anchor="ctr"/>
            <a:lstStyle/>
            <a:p>
              <a:endParaRPr lang="zh-CN" altLang="en-US"/>
            </a:p>
          </p:txBody>
        </p:sp>
      </p:grpSp>
      <p:sp>
        <p:nvSpPr>
          <p:cNvPr id="290820" name="矩形 10"/>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body" idx="1"/>
          </p:nvPr>
        </p:nvSpPr>
        <p:spPr bwMode="auto">
          <a:xfrm>
            <a:off x="642938" y="1143000"/>
            <a:ext cx="8093075" cy="960438"/>
          </a:xfrm>
          <a:noFill/>
          <a:ln>
            <a:miter lim="800000"/>
            <a:headEnd/>
            <a:tailEnd/>
          </a:ln>
        </p:spPr>
        <p:txBody>
          <a:bodyPr vert="horz" wrap="square" lIns="82314" tIns="41157" rIns="82314" bIns="41157" numCol="1" anchor="t" anchorCtr="0" compatLnSpc="1">
            <a:prstTxWarp prst="textNoShape">
              <a:avLst/>
            </a:prstTxWarp>
          </a:bodyPr>
          <a:lstStyle/>
          <a:p>
            <a:pPr algn="ctr">
              <a:buFont typeface="Wingdings" pitchFamily="2" charset="2"/>
              <a:buNone/>
            </a:pPr>
            <a:r>
              <a:rPr lang="zh-CN" altLang="en-US" sz="3600" b="1" smtClean="0">
                <a:latin typeface="微软雅黑" charset="-122"/>
                <a:ea typeface="微软雅黑" charset="-122"/>
              </a:rPr>
              <a:t>基本规则3</a:t>
            </a:r>
          </a:p>
          <a:p>
            <a:pPr>
              <a:buFont typeface="Wingdings" pitchFamily="2" charset="2"/>
              <a:buNone/>
            </a:pPr>
            <a:endParaRPr lang="zh-CN" altLang="en-US" sz="3600" b="1" smtClean="0">
              <a:latin typeface="微软雅黑" charset="-122"/>
              <a:ea typeface="微软雅黑" charset="-122"/>
            </a:endParaRPr>
          </a:p>
          <a:p>
            <a:pPr>
              <a:buClr>
                <a:schemeClr val="tx2"/>
              </a:buCl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endParaRPr lang="zh-CN" altLang="en-US" sz="3600" smtClean="0">
              <a:latin typeface="微软雅黑" charset="-122"/>
              <a:ea typeface="微软雅黑" charset="-122"/>
            </a:endParaRPr>
          </a:p>
        </p:txBody>
      </p:sp>
      <p:graphicFrame>
        <p:nvGraphicFramePr>
          <p:cNvPr id="77830" name="Picture 4" descr="image36">
            <a:hlinkClick r:id="" action="ppaction://ole?verb=0"/>
          </p:cNvPr>
          <p:cNvGraphicFramePr>
            <a:graphicFrameLocks/>
          </p:cNvGraphicFramePr>
          <p:nvPr/>
        </p:nvGraphicFramePr>
        <p:xfrm>
          <a:off x="2743200" y="1989138"/>
          <a:ext cx="3460750" cy="3376612"/>
        </p:xfrm>
        <a:graphic>
          <a:graphicData uri="http://schemas.openxmlformats.org/presentationml/2006/ole">
            <p:oleObj spid="_x0000_s77830" r:id="rId3" imgW="490099" imgH="458980" progId="">
              <p:embed/>
            </p:oleObj>
          </a:graphicData>
        </a:graphic>
      </p:graphicFrame>
      <p:grpSp>
        <p:nvGrpSpPr>
          <p:cNvPr id="291842" name="Group 6"/>
          <p:cNvGrpSpPr>
            <a:grpSpLocks/>
          </p:cNvGrpSpPr>
          <p:nvPr/>
        </p:nvGrpSpPr>
        <p:grpSpPr bwMode="auto">
          <a:xfrm>
            <a:off x="3292475" y="2076450"/>
            <a:ext cx="2811463" cy="3224213"/>
            <a:chOff x="2672" y="1728"/>
            <a:chExt cx="1408" cy="1328"/>
          </a:xfrm>
        </p:grpSpPr>
        <p:sp>
          <p:nvSpPr>
            <p:cNvPr id="291844" name="Line 7"/>
            <p:cNvSpPr>
              <a:spLocks noChangeShapeType="1"/>
            </p:cNvSpPr>
            <p:nvPr/>
          </p:nvSpPr>
          <p:spPr bwMode="auto">
            <a:xfrm flipH="1" flipV="1">
              <a:off x="2672" y="1728"/>
              <a:ext cx="1376" cy="1328"/>
            </a:xfrm>
            <a:prstGeom prst="line">
              <a:avLst/>
            </a:prstGeom>
            <a:noFill/>
            <a:ln w="127000">
              <a:solidFill>
                <a:srgbClr val="FF0000"/>
              </a:solidFill>
              <a:round/>
              <a:headEnd/>
              <a:tailEnd/>
            </a:ln>
          </p:spPr>
          <p:txBody>
            <a:bodyPr wrap="none" anchor="ctr"/>
            <a:lstStyle/>
            <a:p>
              <a:endParaRPr lang="zh-CN" altLang="en-US"/>
            </a:p>
          </p:txBody>
        </p:sp>
        <p:sp>
          <p:nvSpPr>
            <p:cNvPr id="291845" name="Line 8"/>
            <p:cNvSpPr>
              <a:spLocks noChangeShapeType="1"/>
            </p:cNvSpPr>
            <p:nvPr/>
          </p:nvSpPr>
          <p:spPr bwMode="auto">
            <a:xfrm flipV="1">
              <a:off x="2672" y="1728"/>
              <a:ext cx="1408" cy="1328"/>
            </a:xfrm>
            <a:prstGeom prst="line">
              <a:avLst/>
            </a:prstGeom>
            <a:noFill/>
            <a:ln w="127000">
              <a:solidFill>
                <a:srgbClr val="FF0000"/>
              </a:solidFill>
              <a:round/>
              <a:headEnd/>
              <a:tailEnd/>
            </a:ln>
          </p:spPr>
          <p:txBody>
            <a:bodyPr wrap="none" anchor="ctr"/>
            <a:lstStyle/>
            <a:p>
              <a:endParaRPr lang="zh-CN" altLang="en-US"/>
            </a:p>
          </p:txBody>
        </p:sp>
      </p:grpSp>
      <p:sp>
        <p:nvSpPr>
          <p:cNvPr id="291843" name="矩形 7"/>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ChangeArrowheads="1"/>
          </p:cNvSpPr>
          <p:nvPr>
            <p:ph type="body" idx="1"/>
          </p:nvPr>
        </p:nvSpPr>
        <p:spPr bwMode="auto">
          <a:xfrm>
            <a:off x="3786188" y="1254125"/>
            <a:ext cx="2643187" cy="960438"/>
          </a:xfrm>
          <a:noFill/>
          <a:ln>
            <a:miter lim="800000"/>
            <a:headEnd/>
            <a:tailEnd/>
          </a:ln>
        </p:spPr>
        <p:txBody>
          <a:bodyPr vert="horz" wrap="square" lIns="82314" tIns="41157" rIns="82314" bIns="41157" numCol="1" anchor="t" anchorCtr="0" compatLnSpc="1">
            <a:prstTxWarp prst="textNoShape">
              <a:avLst/>
            </a:prstTxWarp>
          </a:bodyPr>
          <a:lstStyle/>
          <a:p>
            <a:pPr>
              <a:buFont typeface="Wingdings" pitchFamily="2" charset="2"/>
              <a:buNone/>
            </a:pPr>
            <a:r>
              <a:rPr lang="zh-CN" altLang="en-US" sz="3600" b="1" smtClean="0">
                <a:latin typeface="微软雅黑" charset="-122"/>
                <a:ea typeface="微软雅黑" charset="-122"/>
              </a:rPr>
              <a:t>基本规则4</a:t>
            </a:r>
          </a:p>
          <a:p>
            <a:pPr>
              <a:buFont typeface="Wingdings" pitchFamily="2" charset="2"/>
              <a:buNone/>
            </a:pPr>
            <a:endParaRPr lang="zh-CN" altLang="en-US" sz="3600" smtClean="0">
              <a:latin typeface="微软雅黑" charset="-122"/>
              <a:ea typeface="微软雅黑" charset="-122"/>
            </a:endParaRPr>
          </a:p>
          <a:p>
            <a:pPr>
              <a:buClr>
                <a:schemeClr val="tx2"/>
              </a:buCl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endParaRPr lang="zh-CN" altLang="en-US" sz="3600" smtClean="0">
              <a:latin typeface="微软雅黑" charset="-122"/>
              <a:ea typeface="微软雅黑" charset="-122"/>
            </a:endParaRPr>
          </a:p>
        </p:txBody>
      </p:sp>
      <p:graphicFrame>
        <p:nvGraphicFramePr>
          <p:cNvPr id="78853" name="Picture 3" descr="image37">
            <a:hlinkClick r:id="" action="ppaction://ole?verb=0"/>
          </p:cNvPr>
          <p:cNvGraphicFramePr>
            <a:graphicFrameLocks/>
          </p:cNvGraphicFramePr>
          <p:nvPr/>
        </p:nvGraphicFramePr>
        <p:xfrm>
          <a:off x="2538413" y="2514600"/>
          <a:ext cx="3771900" cy="3771900"/>
        </p:xfrm>
        <a:graphic>
          <a:graphicData uri="http://schemas.openxmlformats.org/presentationml/2006/ole">
            <p:oleObj spid="_x0000_s78853" r:id="rId3" imgW="1555105" imgH="1805136" progId="">
              <p:embed/>
            </p:oleObj>
          </a:graphicData>
        </a:graphic>
      </p:graphicFrame>
      <p:grpSp>
        <p:nvGrpSpPr>
          <p:cNvPr id="292866" name="Group 5"/>
          <p:cNvGrpSpPr>
            <a:grpSpLocks/>
          </p:cNvGrpSpPr>
          <p:nvPr/>
        </p:nvGrpSpPr>
        <p:grpSpPr bwMode="auto">
          <a:xfrm>
            <a:off x="3498850" y="2633663"/>
            <a:ext cx="2811463" cy="3224212"/>
            <a:chOff x="2672" y="1728"/>
            <a:chExt cx="1408" cy="1328"/>
          </a:xfrm>
        </p:grpSpPr>
        <p:sp>
          <p:nvSpPr>
            <p:cNvPr id="292868" name="Line 6"/>
            <p:cNvSpPr>
              <a:spLocks noChangeShapeType="1"/>
            </p:cNvSpPr>
            <p:nvPr/>
          </p:nvSpPr>
          <p:spPr bwMode="auto">
            <a:xfrm flipH="1" flipV="1">
              <a:off x="2672" y="1728"/>
              <a:ext cx="1376" cy="1328"/>
            </a:xfrm>
            <a:prstGeom prst="line">
              <a:avLst/>
            </a:prstGeom>
            <a:noFill/>
            <a:ln w="127000">
              <a:solidFill>
                <a:srgbClr val="FF0000"/>
              </a:solidFill>
              <a:round/>
              <a:headEnd/>
              <a:tailEnd/>
            </a:ln>
          </p:spPr>
          <p:txBody>
            <a:bodyPr wrap="none" anchor="ctr"/>
            <a:lstStyle/>
            <a:p>
              <a:endParaRPr lang="zh-CN" altLang="en-US"/>
            </a:p>
          </p:txBody>
        </p:sp>
        <p:sp>
          <p:nvSpPr>
            <p:cNvPr id="292869" name="Line 7"/>
            <p:cNvSpPr>
              <a:spLocks noChangeShapeType="1"/>
            </p:cNvSpPr>
            <p:nvPr/>
          </p:nvSpPr>
          <p:spPr bwMode="auto">
            <a:xfrm flipV="1">
              <a:off x="2672" y="1728"/>
              <a:ext cx="1408" cy="1328"/>
            </a:xfrm>
            <a:prstGeom prst="line">
              <a:avLst/>
            </a:prstGeom>
            <a:noFill/>
            <a:ln w="127000">
              <a:solidFill>
                <a:srgbClr val="FF0000"/>
              </a:solidFill>
              <a:round/>
              <a:headEnd/>
              <a:tailEnd/>
            </a:ln>
          </p:spPr>
          <p:txBody>
            <a:bodyPr wrap="none" anchor="ctr"/>
            <a:lstStyle/>
            <a:p>
              <a:endParaRPr lang="zh-CN" altLang="en-US"/>
            </a:p>
          </p:txBody>
        </p:sp>
      </p:grpSp>
      <p:sp>
        <p:nvSpPr>
          <p:cNvPr id="292867" name="矩形 6"/>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ChangeArrowheads="1"/>
          </p:cNvSpPr>
          <p:nvPr>
            <p:ph type="body" idx="1"/>
          </p:nvPr>
        </p:nvSpPr>
        <p:spPr bwMode="auto">
          <a:xfrm>
            <a:off x="3000375" y="1254125"/>
            <a:ext cx="2857500" cy="960438"/>
          </a:xfrm>
          <a:noFill/>
          <a:ln>
            <a:miter lim="800000"/>
            <a:headEnd/>
            <a:tailEnd/>
          </a:ln>
        </p:spPr>
        <p:txBody>
          <a:bodyPr vert="horz" wrap="square" lIns="82314" tIns="41157" rIns="82314" bIns="41157" numCol="1" anchor="t" anchorCtr="0" compatLnSpc="1">
            <a:prstTxWarp prst="textNoShape">
              <a:avLst/>
            </a:prstTxWarp>
          </a:bodyPr>
          <a:lstStyle/>
          <a:p>
            <a:pPr>
              <a:buFont typeface="Wingdings" pitchFamily="2" charset="2"/>
              <a:buNone/>
            </a:pPr>
            <a:r>
              <a:rPr lang="zh-CN" altLang="en-US" sz="3600" b="1" smtClean="0">
                <a:latin typeface="微软雅黑" charset="-122"/>
                <a:ea typeface="微软雅黑" charset="-122"/>
              </a:rPr>
              <a:t>基本规则5</a:t>
            </a:r>
          </a:p>
          <a:p>
            <a:pPr>
              <a:buFont typeface="Wingdings" pitchFamily="2" charset="2"/>
              <a:buNone/>
            </a:pPr>
            <a:endParaRPr lang="zh-CN" altLang="en-US" sz="3600" b="1" smtClean="0">
              <a:latin typeface="微软雅黑" charset="-122"/>
              <a:ea typeface="微软雅黑" charset="-122"/>
            </a:endParaRPr>
          </a:p>
          <a:p>
            <a:pPr>
              <a:buClr>
                <a:schemeClr val="tx2"/>
              </a:buCl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endParaRPr lang="zh-CN" altLang="en-US" sz="3600" smtClean="0">
              <a:latin typeface="微软雅黑" charset="-122"/>
              <a:ea typeface="微软雅黑" charset="-122"/>
            </a:endParaRPr>
          </a:p>
        </p:txBody>
      </p:sp>
      <p:graphicFrame>
        <p:nvGraphicFramePr>
          <p:cNvPr id="79877" name="Picture 3" descr="image38">
            <a:hlinkClick r:id="" action="ppaction://ole?verb=0"/>
          </p:cNvPr>
          <p:cNvGraphicFramePr>
            <a:graphicFrameLocks/>
          </p:cNvGraphicFramePr>
          <p:nvPr/>
        </p:nvGraphicFramePr>
        <p:xfrm>
          <a:off x="2332038" y="2400300"/>
          <a:ext cx="4252912" cy="3743325"/>
        </p:xfrm>
        <a:graphic>
          <a:graphicData uri="http://schemas.openxmlformats.org/presentationml/2006/ole">
            <p:oleObj spid="_x0000_s79877" r:id="rId3" imgW="954068" imgH="841676" progId="">
              <p:embed/>
            </p:oleObj>
          </a:graphicData>
        </a:graphic>
      </p:graphicFrame>
      <p:grpSp>
        <p:nvGrpSpPr>
          <p:cNvPr id="293890" name="Group 5"/>
          <p:cNvGrpSpPr>
            <a:grpSpLocks/>
          </p:cNvGrpSpPr>
          <p:nvPr/>
        </p:nvGrpSpPr>
        <p:grpSpPr bwMode="auto">
          <a:xfrm>
            <a:off x="3924300" y="4683125"/>
            <a:ext cx="754063" cy="960438"/>
            <a:chOff x="2672" y="1728"/>
            <a:chExt cx="1408" cy="1328"/>
          </a:xfrm>
        </p:grpSpPr>
        <p:sp>
          <p:nvSpPr>
            <p:cNvPr id="293892" name="Line 6"/>
            <p:cNvSpPr>
              <a:spLocks noChangeShapeType="1"/>
            </p:cNvSpPr>
            <p:nvPr/>
          </p:nvSpPr>
          <p:spPr bwMode="auto">
            <a:xfrm flipH="1" flipV="1">
              <a:off x="2672" y="1728"/>
              <a:ext cx="1376" cy="1328"/>
            </a:xfrm>
            <a:prstGeom prst="line">
              <a:avLst/>
            </a:prstGeom>
            <a:noFill/>
            <a:ln w="127000">
              <a:solidFill>
                <a:srgbClr val="FF0000"/>
              </a:solidFill>
              <a:round/>
              <a:headEnd/>
              <a:tailEnd/>
            </a:ln>
          </p:spPr>
          <p:txBody>
            <a:bodyPr wrap="none" anchor="ctr"/>
            <a:lstStyle/>
            <a:p>
              <a:endParaRPr lang="zh-CN" altLang="en-US"/>
            </a:p>
          </p:txBody>
        </p:sp>
        <p:sp>
          <p:nvSpPr>
            <p:cNvPr id="293893" name="Line 7"/>
            <p:cNvSpPr>
              <a:spLocks noChangeShapeType="1"/>
            </p:cNvSpPr>
            <p:nvPr/>
          </p:nvSpPr>
          <p:spPr bwMode="auto">
            <a:xfrm flipV="1">
              <a:off x="2672" y="1728"/>
              <a:ext cx="1408" cy="1328"/>
            </a:xfrm>
            <a:prstGeom prst="line">
              <a:avLst/>
            </a:prstGeom>
            <a:noFill/>
            <a:ln w="127000">
              <a:solidFill>
                <a:srgbClr val="FF0000"/>
              </a:solidFill>
              <a:round/>
              <a:headEnd/>
              <a:tailEnd/>
            </a:ln>
          </p:spPr>
          <p:txBody>
            <a:bodyPr wrap="none" anchor="ctr"/>
            <a:lstStyle/>
            <a:p>
              <a:endParaRPr lang="zh-CN" altLang="en-US"/>
            </a:p>
          </p:txBody>
        </p:sp>
      </p:grpSp>
      <p:sp>
        <p:nvSpPr>
          <p:cNvPr id="293891" name="矩形 6"/>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3074"/>
          <p:cNvSpPr>
            <a:spLocks noGrp="1" noChangeArrowheads="1"/>
          </p:cNvSpPr>
          <p:nvPr>
            <p:ph type="body" idx="1"/>
          </p:nvPr>
        </p:nvSpPr>
        <p:spPr bwMode="auto">
          <a:xfrm>
            <a:off x="4000500" y="1071563"/>
            <a:ext cx="2571750" cy="960437"/>
          </a:xfrm>
          <a:noFill/>
          <a:ln>
            <a:miter lim="800000"/>
            <a:headEnd/>
            <a:tailEnd/>
          </a:ln>
        </p:spPr>
        <p:txBody>
          <a:bodyPr vert="horz" wrap="square" lIns="82314" tIns="41157" rIns="82314" bIns="41157" numCol="1" anchor="t" anchorCtr="0" compatLnSpc="1">
            <a:prstTxWarp prst="textNoShape">
              <a:avLst/>
            </a:prstTxWarp>
          </a:bodyPr>
          <a:lstStyle/>
          <a:p>
            <a:pPr>
              <a:buFont typeface="Wingdings" pitchFamily="2" charset="2"/>
              <a:buNone/>
            </a:pPr>
            <a:r>
              <a:rPr lang="zh-CN" altLang="en-US" sz="3600" b="1" smtClean="0">
                <a:latin typeface="微软雅黑" charset="-122"/>
                <a:ea typeface="微软雅黑" charset="-122"/>
              </a:rPr>
              <a:t>基本规则6</a:t>
            </a:r>
          </a:p>
          <a:p>
            <a:pPr>
              <a:buFont typeface="Wingdings" pitchFamily="2" charset="2"/>
              <a:buNone/>
            </a:pPr>
            <a:endParaRPr lang="zh-CN" altLang="en-US" sz="3600" b="1" smtClean="0">
              <a:latin typeface="微软雅黑" charset="-122"/>
              <a:ea typeface="微软雅黑" charset="-122"/>
            </a:endParaRPr>
          </a:p>
          <a:p>
            <a:pPr>
              <a:buClr>
                <a:schemeClr val="tx2"/>
              </a:buCl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pPr>
              <a:buFont typeface="Wingdings" pitchFamily="2" charset="2"/>
              <a:buNone/>
            </a:pPr>
            <a:endParaRPr lang="zh-CN" altLang="en-US" sz="3600" smtClean="0">
              <a:latin typeface="微软雅黑" charset="-122"/>
              <a:ea typeface="微软雅黑" charset="-122"/>
            </a:endParaRPr>
          </a:p>
          <a:p>
            <a:endParaRPr lang="zh-CN" altLang="en-US" sz="3600" smtClean="0">
              <a:latin typeface="微软雅黑" charset="-122"/>
              <a:ea typeface="微软雅黑" charset="-122"/>
            </a:endParaRPr>
          </a:p>
        </p:txBody>
      </p:sp>
      <p:grpSp>
        <p:nvGrpSpPr>
          <p:cNvPr id="294914" name="Group 3079"/>
          <p:cNvGrpSpPr>
            <a:grpSpLocks/>
          </p:cNvGrpSpPr>
          <p:nvPr/>
        </p:nvGrpSpPr>
        <p:grpSpPr bwMode="auto">
          <a:xfrm>
            <a:off x="3643313" y="2643188"/>
            <a:ext cx="4286250" cy="3643312"/>
            <a:chOff x="432" y="1872"/>
            <a:chExt cx="1424" cy="1758"/>
          </a:xfrm>
        </p:grpSpPr>
        <p:graphicFrame>
          <p:nvGraphicFramePr>
            <p:cNvPr id="80901" name="Picture 3" descr="image39">
              <a:hlinkClick r:id="" action="ppaction://ole?verb=0"/>
            </p:cNvPr>
            <p:cNvGraphicFramePr>
              <a:graphicFrameLocks/>
            </p:cNvGraphicFramePr>
            <p:nvPr/>
          </p:nvGraphicFramePr>
          <p:xfrm>
            <a:off x="768" y="1872"/>
            <a:ext cx="667" cy="1758"/>
          </p:xfrm>
          <a:graphic>
            <a:graphicData uri="http://schemas.openxmlformats.org/presentationml/2006/ole">
              <p:oleObj spid="_x0000_s80901" r:id="rId3" imgW="50400" imgH="156214" progId="">
                <p:embed/>
              </p:oleObj>
            </a:graphicData>
          </a:graphic>
        </p:graphicFrame>
        <p:sp>
          <p:nvSpPr>
            <p:cNvPr id="294917" name="Line 3081"/>
            <p:cNvSpPr>
              <a:spLocks noChangeShapeType="1"/>
            </p:cNvSpPr>
            <p:nvPr/>
          </p:nvSpPr>
          <p:spPr bwMode="auto">
            <a:xfrm flipV="1">
              <a:off x="432" y="2016"/>
              <a:ext cx="1408" cy="1328"/>
            </a:xfrm>
            <a:prstGeom prst="line">
              <a:avLst/>
            </a:prstGeom>
            <a:noFill/>
            <a:ln w="127000">
              <a:solidFill>
                <a:srgbClr val="FF0000"/>
              </a:solidFill>
              <a:round/>
              <a:headEnd/>
              <a:tailEnd/>
            </a:ln>
          </p:spPr>
          <p:txBody>
            <a:bodyPr wrap="none" anchor="ctr"/>
            <a:lstStyle/>
            <a:p>
              <a:endParaRPr lang="zh-CN" altLang="en-US"/>
            </a:p>
          </p:txBody>
        </p:sp>
        <p:sp>
          <p:nvSpPr>
            <p:cNvPr id="294918" name="Line 3082"/>
            <p:cNvSpPr>
              <a:spLocks noChangeShapeType="1"/>
            </p:cNvSpPr>
            <p:nvPr/>
          </p:nvSpPr>
          <p:spPr bwMode="auto">
            <a:xfrm flipH="1" flipV="1">
              <a:off x="480" y="2064"/>
              <a:ext cx="1376" cy="1328"/>
            </a:xfrm>
            <a:prstGeom prst="line">
              <a:avLst/>
            </a:prstGeom>
            <a:noFill/>
            <a:ln w="127000">
              <a:solidFill>
                <a:srgbClr val="FF0000"/>
              </a:solidFill>
              <a:round/>
              <a:headEnd/>
              <a:tailEnd/>
            </a:ln>
          </p:spPr>
          <p:txBody>
            <a:bodyPr wrap="none" anchor="ctr"/>
            <a:lstStyle/>
            <a:p>
              <a:endParaRPr lang="zh-CN" altLang="en-US"/>
            </a:p>
          </p:txBody>
        </p:sp>
      </p:grpSp>
      <p:sp>
        <p:nvSpPr>
          <p:cNvPr id="294915" name="Rectangle 3083"/>
          <p:cNvSpPr>
            <a:spLocks noChangeArrowheads="1"/>
          </p:cNvSpPr>
          <p:nvPr/>
        </p:nvSpPr>
        <p:spPr bwMode="auto">
          <a:xfrm>
            <a:off x="617538" y="2071688"/>
            <a:ext cx="4657725" cy="369887"/>
          </a:xfrm>
          <a:prstGeom prst="rect">
            <a:avLst/>
          </a:prstGeom>
          <a:noFill/>
          <a:ln w="9525">
            <a:noFill/>
            <a:miter lim="800000"/>
            <a:headEnd/>
            <a:tailEnd/>
          </a:ln>
        </p:spPr>
        <p:txBody>
          <a:bodyPr wrap="none" lIns="0" tIns="0" rIns="0" bIns="0">
            <a:spAutoFit/>
          </a:bodyPr>
          <a:lstStyle/>
          <a:p>
            <a:pPr>
              <a:spcAft>
                <a:spcPct val="40000"/>
              </a:spcAft>
              <a:buClr>
                <a:srgbClr val="000099"/>
              </a:buClr>
              <a:buFont typeface="Wingdings" pitchFamily="2" charset="2"/>
              <a:buChar char="ü"/>
            </a:pPr>
            <a:r>
              <a:rPr lang="zh-CN" altLang="de-DE" sz="2400" b="1">
                <a:latin typeface="微软雅黑" charset="-122"/>
                <a:ea typeface="微软雅黑" charset="-122"/>
              </a:rPr>
              <a:t>绝对不可用食品容器来装化学品!</a:t>
            </a:r>
          </a:p>
        </p:txBody>
      </p:sp>
      <p:sp>
        <p:nvSpPr>
          <p:cNvPr id="294916" name="矩形 7"/>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body" idx="1"/>
          </p:nvPr>
        </p:nvSpPr>
        <p:spPr bwMode="auto">
          <a:xfrm>
            <a:off x="3786188" y="1071563"/>
            <a:ext cx="2714625" cy="714375"/>
          </a:xfrm>
          <a:noFill/>
          <a:ln>
            <a:miter lim="800000"/>
            <a:headEnd/>
            <a:tailEnd/>
          </a:ln>
        </p:spPr>
        <p:txBody>
          <a:bodyPr vert="horz" wrap="square" lIns="82314" tIns="41157" rIns="82314" bIns="41157" numCol="1" anchor="t" anchorCtr="0" compatLnSpc="1">
            <a:prstTxWarp prst="textNoShape">
              <a:avLst/>
            </a:prstTxWarp>
          </a:bodyPr>
          <a:lstStyle/>
          <a:p>
            <a:pPr algn="ctr">
              <a:buFont typeface="Wingdings" pitchFamily="2" charset="2"/>
              <a:buNone/>
            </a:pPr>
            <a:r>
              <a:rPr lang="zh-CN" altLang="en-US" sz="3600" b="1" smtClean="0">
                <a:latin typeface="微软雅黑" charset="-122"/>
                <a:ea typeface="微软雅黑" charset="-122"/>
              </a:rPr>
              <a:t>基本规则</a:t>
            </a:r>
            <a:r>
              <a:rPr lang="en-US" altLang="zh-CN" sz="3600" b="1" smtClean="0">
                <a:latin typeface="微软雅黑" charset="-122"/>
                <a:ea typeface="微软雅黑" charset="-122"/>
              </a:rPr>
              <a:t>7</a:t>
            </a:r>
            <a:endParaRPr lang="zh-CN" altLang="en-US" sz="3600" smtClean="0">
              <a:latin typeface="微软雅黑" charset="-122"/>
              <a:ea typeface="微软雅黑" charset="-122"/>
            </a:endParaRPr>
          </a:p>
        </p:txBody>
      </p:sp>
      <p:pic>
        <p:nvPicPr>
          <p:cNvPr id="295938" name="Picture 4"/>
          <p:cNvPicPr>
            <a:picLocks noChangeArrowheads="1"/>
          </p:cNvPicPr>
          <p:nvPr/>
        </p:nvPicPr>
        <p:blipFill>
          <a:blip r:embed="rId2"/>
          <a:srcRect/>
          <a:stretch>
            <a:fillRect/>
          </a:stretch>
        </p:blipFill>
        <p:spPr bwMode="auto">
          <a:xfrm>
            <a:off x="500063" y="2676525"/>
            <a:ext cx="3767137" cy="3681413"/>
          </a:xfrm>
          <a:prstGeom prst="rect">
            <a:avLst/>
          </a:prstGeom>
          <a:noFill/>
          <a:ln w="9525">
            <a:noFill/>
            <a:miter lim="800000"/>
            <a:headEnd/>
            <a:tailEnd/>
          </a:ln>
        </p:spPr>
      </p:pic>
      <p:pic>
        <p:nvPicPr>
          <p:cNvPr id="295939" name="Picture 5"/>
          <p:cNvPicPr>
            <a:picLocks noChangeArrowheads="1"/>
          </p:cNvPicPr>
          <p:nvPr/>
        </p:nvPicPr>
        <p:blipFill>
          <a:blip r:embed="rId3"/>
          <a:srcRect/>
          <a:stretch>
            <a:fillRect/>
          </a:stretch>
        </p:blipFill>
        <p:spPr bwMode="auto">
          <a:xfrm>
            <a:off x="4383088" y="2676525"/>
            <a:ext cx="4046537" cy="3681413"/>
          </a:xfrm>
          <a:prstGeom prst="rect">
            <a:avLst/>
          </a:prstGeom>
          <a:noFill/>
          <a:ln w="9525">
            <a:noFill/>
            <a:miter lim="800000"/>
            <a:headEnd/>
            <a:tailEnd/>
          </a:ln>
        </p:spPr>
      </p:pic>
      <p:sp>
        <p:nvSpPr>
          <p:cNvPr id="295940" name="矩形 4"/>
          <p:cNvSpPr>
            <a:spLocks noChangeArrowheads="1"/>
          </p:cNvSpPr>
          <p:nvPr/>
        </p:nvSpPr>
        <p:spPr bwMode="auto">
          <a:xfrm>
            <a:off x="357188" y="1928813"/>
            <a:ext cx="2984500" cy="461962"/>
          </a:xfrm>
          <a:prstGeom prst="rect">
            <a:avLst/>
          </a:prstGeom>
          <a:noFill/>
          <a:ln w="9525">
            <a:noFill/>
            <a:miter lim="800000"/>
            <a:headEnd/>
            <a:tailEnd/>
          </a:ln>
        </p:spPr>
        <p:txBody>
          <a:bodyPr wrap="none">
            <a:spAutoFit/>
          </a:bodyPr>
          <a:lstStyle/>
          <a:p>
            <a:pPr>
              <a:buFont typeface="Wingdings" pitchFamily="2" charset="2"/>
              <a:buChar char="ü"/>
            </a:pPr>
            <a:r>
              <a:rPr lang="zh-CN" altLang="de-DE" sz="2400" b="1">
                <a:latin typeface="微软雅黑" charset="-122"/>
                <a:ea typeface="微软雅黑" charset="-122"/>
              </a:rPr>
              <a:t>长发一定要盘起来!</a:t>
            </a:r>
            <a:endParaRPr lang="zh-CN" altLang="en-US" sz="2400" b="1">
              <a:latin typeface="微软雅黑" charset="-122"/>
              <a:ea typeface="微软雅黑" charset="-122"/>
            </a:endParaRPr>
          </a:p>
        </p:txBody>
      </p:sp>
      <p:sp>
        <p:nvSpPr>
          <p:cNvPr id="295941" name="矩形 5"/>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bwMode="auto">
          <a:xfrm>
            <a:off x="3041650" y="981075"/>
            <a:ext cx="2744788" cy="487363"/>
          </a:xfrm>
          <a:noFill/>
          <a:ln>
            <a:miter lim="800000"/>
            <a:headEnd/>
            <a:tailEnd/>
          </a:ln>
        </p:spPr>
        <p:txBody>
          <a:bodyPr vert="horz" wrap="square" lIns="82314" tIns="41157" rIns="82314" bIns="41157" numCol="1" anchor="t" anchorCtr="0" compatLnSpc="1">
            <a:prstTxWarp prst="textNoShape">
              <a:avLst/>
            </a:prstTxWarp>
          </a:bodyPr>
          <a:lstStyle/>
          <a:p>
            <a:pPr algn="ctr"/>
            <a:r>
              <a:rPr lang="zh-CN" altLang="en-US" sz="3600" smtClean="0">
                <a:solidFill>
                  <a:schemeClr val="tx1"/>
                </a:solidFill>
                <a:latin typeface="微软雅黑" charset="-122"/>
                <a:ea typeface="微软雅黑" charset="-122"/>
              </a:rPr>
              <a:t>基本规则</a:t>
            </a:r>
            <a:r>
              <a:rPr lang="en-US" altLang="zh-CN" sz="3600" smtClean="0">
                <a:solidFill>
                  <a:schemeClr val="tx1"/>
                </a:solidFill>
                <a:latin typeface="微软雅黑" charset="-122"/>
                <a:ea typeface="微软雅黑" charset="-122"/>
              </a:rPr>
              <a:t>8</a:t>
            </a:r>
            <a:endParaRPr lang="zh-CN" altLang="en-US" sz="3600" smtClean="0">
              <a:solidFill>
                <a:schemeClr val="tx1"/>
              </a:solidFill>
              <a:latin typeface="微软雅黑" charset="-122"/>
              <a:ea typeface="微软雅黑" charset="-122"/>
            </a:endParaRPr>
          </a:p>
        </p:txBody>
      </p:sp>
      <p:sp>
        <p:nvSpPr>
          <p:cNvPr id="296962" name="Rectangle 3"/>
          <p:cNvSpPr>
            <a:spLocks noGrp="1" noChangeArrowheads="1"/>
          </p:cNvSpPr>
          <p:nvPr>
            <p:ph type="body" idx="1"/>
          </p:nvPr>
        </p:nvSpPr>
        <p:spPr bwMode="auto">
          <a:xfrm>
            <a:off x="822325" y="1957388"/>
            <a:ext cx="8026400" cy="685800"/>
          </a:xfrm>
          <a:noFill/>
          <a:ln>
            <a:miter lim="800000"/>
            <a:headEnd/>
            <a:tailEnd/>
          </a:ln>
        </p:spPr>
        <p:txBody>
          <a:bodyPr vert="horz" wrap="square" lIns="82314" tIns="41157" rIns="82314" bIns="41157" numCol="1" anchor="t" anchorCtr="0" compatLnSpc="1">
            <a:prstTxWarp prst="textNoShape">
              <a:avLst/>
            </a:prstTxWarp>
          </a:bodyPr>
          <a:lstStyle/>
          <a:p>
            <a:pPr marL="317500" indent="-317500" defTabSz="844550">
              <a:buClr>
                <a:srgbClr val="000099"/>
              </a:buClr>
              <a:buFont typeface="Wingdings" pitchFamily="2" charset="2"/>
              <a:buChar char="ü"/>
            </a:pPr>
            <a:r>
              <a:rPr lang="zh-CN" altLang="en-US" sz="2400" smtClean="0">
                <a:latin typeface="微软雅黑" charset="-122"/>
                <a:ea typeface="微软雅黑" charset="-122"/>
              </a:rPr>
              <a:t>用移液管吸取有腐蚀性、刺激性液体时，必须用橡皮球操作以免与皮肤接触。</a:t>
            </a:r>
          </a:p>
        </p:txBody>
      </p:sp>
      <p:pic>
        <p:nvPicPr>
          <p:cNvPr id="296963" name="Picture 9"/>
          <p:cNvPicPr>
            <a:picLocks noChangeArrowheads="1"/>
          </p:cNvPicPr>
          <p:nvPr/>
        </p:nvPicPr>
        <p:blipFill>
          <a:blip r:embed="rId2"/>
          <a:srcRect/>
          <a:stretch>
            <a:fillRect/>
          </a:stretch>
        </p:blipFill>
        <p:spPr bwMode="auto">
          <a:xfrm>
            <a:off x="1042988" y="3141663"/>
            <a:ext cx="3457575" cy="3140075"/>
          </a:xfrm>
          <a:prstGeom prst="rect">
            <a:avLst/>
          </a:prstGeom>
          <a:noFill/>
          <a:ln w="9525">
            <a:noFill/>
            <a:miter lim="800000"/>
            <a:headEnd/>
            <a:tailEnd/>
          </a:ln>
        </p:spPr>
      </p:pic>
      <p:pic>
        <p:nvPicPr>
          <p:cNvPr id="296964" name="Picture 10"/>
          <p:cNvPicPr>
            <a:picLocks noChangeArrowheads="1"/>
          </p:cNvPicPr>
          <p:nvPr/>
        </p:nvPicPr>
        <p:blipFill>
          <a:blip r:embed="rId3"/>
          <a:srcRect/>
          <a:stretch>
            <a:fillRect/>
          </a:stretch>
        </p:blipFill>
        <p:spPr bwMode="auto">
          <a:xfrm>
            <a:off x="4859338" y="3040063"/>
            <a:ext cx="3744912" cy="3241675"/>
          </a:xfrm>
          <a:prstGeom prst="rect">
            <a:avLst/>
          </a:prstGeom>
          <a:noFill/>
          <a:ln w="9525">
            <a:noFill/>
            <a:miter lim="800000"/>
            <a:headEnd/>
            <a:tailEnd/>
          </a:ln>
        </p:spPr>
      </p:pic>
      <p:sp>
        <p:nvSpPr>
          <p:cNvPr id="296965" name="矩形 5"/>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p:nvPr>
        </p:nvSpPr>
        <p:spPr bwMode="auto">
          <a:xfrm>
            <a:off x="2968625" y="1084263"/>
            <a:ext cx="2960688" cy="487362"/>
          </a:xfrm>
          <a:noFill/>
          <a:ln>
            <a:miter lim="800000"/>
            <a:headEnd/>
            <a:tailEnd/>
          </a:ln>
        </p:spPr>
        <p:txBody>
          <a:bodyPr vert="horz" wrap="square" lIns="82314" tIns="41157" rIns="82314" bIns="41157" numCol="1" anchor="t" anchorCtr="0" compatLnSpc="1">
            <a:prstTxWarp prst="textNoShape">
              <a:avLst/>
            </a:prstTxWarp>
          </a:bodyPr>
          <a:lstStyle/>
          <a:p>
            <a:pPr algn="ctr"/>
            <a:r>
              <a:rPr lang="zh-CN" altLang="en-US" sz="3600" smtClean="0">
                <a:solidFill>
                  <a:schemeClr val="tx1"/>
                </a:solidFill>
                <a:latin typeface="宋体" charset="-122"/>
                <a:ea typeface="微软雅黑" charset="-122"/>
              </a:rPr>
              <a:t>基本规则</a:t>
            </a:r>
            <a:r>
              <a:rPr lang="en-US" altLang="zh-CN" sz="3600" smtClean="0">
                <a:solidFill>
                  <a:schemeClr val="tx1"/>
                </a:solidFill>
                <a:latin typeface="宋体" charset="-122"/>
                <a:ea typeface="微软雅黑" charset="-122"/>
              </a:rPr>
              <a:t>9</a:t>
            </a:r>
            <a:endParaRPr lang="zh-CN" altLang="en-US" sz="3600" smtClean="0">
              <a:solidFill>
                <a:schemeClr val="tx1"/>
              </a:solidFill>
              <a:latin typeface="宋体" charset="-122"/>
              <a:ea typeface="微软雅黑" charset="-122"/>
            </a:endParaRPr>
          </a:p>
        </p:txBody>
      </p:sp>
      <p:sp>
        <p:nvSpPr>
          <p:cNvPr id="297986" name="Rectangle 3"/>
          <p:cNvSpPr>
            <a:spLocks noGrp="1" noChangeArrowheads="1"/>
          </p:cNvSpPr>
          <p:nvPr>
            <p:ph type="body" idx="1"/>
          </p:nvPr>
        </p:nvSpPr>
        <p:spPr bwMode="auto">
          <a:xfrm>
            <a:off x="684213" y="1843088"/>
            <a:ext cx="7750175" cy="1228725"/>
          </a:xfrm>
          <a:noFill/>
          <a:ln>
            <a:miter lim="800000"/>
            <a:headEnd/>
            <a:tailEnd/>
          </a:ln>
        </p:spPr>
        <p:txBody>
          <a:bodyPr vert="horz" wrap="square" lIns="82314" tIns="41157" rIns="82314" bIns="41157" numCol="1" anchor="t" anchorCtr="0" compatLnSpc="1">
            <a:prstTxWarp prst="textNoShape">
              <a:avLst/>
            </a:prstTxWarp>
          </a:bodyPr>
          <a:lstStyle/>
          <a:p>
            <a:pPr marL="317500" indent="-317500" defTabSz="844550">
              <a:buFont typeface="Wingdings" pitchFamily="2" charset="2"/>
              <a:buChar char="ü"/>
            </a:pPr>
            <a:r>
              <a:rPr lang="zh-CN" altLang="en-US" sz="2400" smtClean="0">
                <a:latin typeface="微软雅黑" charset="-122"/>
                <a:ea typeface="微软雅黑" charset="-122"/>
              </a:rPr>
              <a:t>一切试剂药品瓶，要有标签</a:t>
            </a:r>
            <a:r>
              <a:rPr lang="en-US" altLang="zh-CN" sz="2400" smtClean="0">
                <a:latin typeface="微软雅黑" charset="-122"/>
                <a:ea typeface="微软雅黑" charset="-122"/>
              </a:rPr>
              <a:t>;</a:t>
            </a:r>
          </a:p>
          <a:p>
            <a:pPr marL="317500" indent="-317500" defTabSz="844550">
              <a:buFont typeface="Wingdings" pitchFamily="2" charset="2"/>
              <a:buChar char="ü"/>
            </a:pPr>
            <a:r>
              <a:rPr lang="zh-CN" altLang="en-US" sz="2400" smtClean="0">
                <a:latin typeface="微软雅黑" charset="-122"/>
                <a:ea typeface="微软雅黑" charset="-122"/>
              </a:rPr>
              <a:t>实验前应了解所用药品的毒性、性能 和防护措施。</a:t>
            </a:r>
          </a:p>
        </p:txBody>
      </p:sp>
      <p:graphicFrame>
        <p:nvGraphicFramePr>
          <p:cNvPr id="81925" name="Picture 3" descr="image44">
            <a:hlinkClick r:id="" action="ppaction://ole?verb=0"/>
          </p:cNvPr>
          <p:cNvGraphicFramePr>
            <a:graphicFrameLocks/>
          </p:cNvGraphicFramePr>
          <p:nvPr/>
        </p:nvGraphicFramePr>
        <p:xfrm>
          <a:off x="1914525" y="3446463"/>
          <a:ext cx="2543175" cy="2935287"/>
        </p:xfrm>
        <a:graphic>
          <a:graphicData uri="http://schemas.openxmlformats.org/presentationml/2006/ole">
            <p:oleObj spid="_x0000_s81925" r:id="rId3" imgW="156699" imgH="180706" progId="">
              <p:embed/>
            </p:oleObj>
          </a:graphicData>
        </a:graphic>
      </p:graphicFrame>
      <p:grpSp>
        <p:nvGrpSpPr>
          <p:cNvPr id="297987" name="组合 10"/>
          <p:cNvGrpSpPr>
            <a:grpSpLocks/>
          </p:cNvGrpSpPr>
          <p:nvPr/>
        </p:nvGrpSpPr>
        <p:grpSpPr bwMode="auto">
          <a:xfrm>
            <a:off x="3132138" y="4579938"/>
            <a:ext cx="4525962" cy="1536700"/>
            <a:chOff x="3131840" y="4580030"/>
            <a:chExt cx="4526851" cy="1536612"/>
          </a:xfrm>
        </p:grpSpPr>
        <p:sp>
          <p:nvSpPr>
            <p:cNvPr id="720909" name="Line 13"/>
            <p:cNvSpPr>
              <a:spLocks noChangeShapeType="1"/>
            </p:cNvSpPr>
            <p:nvPr/>
          </p:nvSpPr>
          <p:spPr bwMode="auto">
            <a:xfrm flipV="1">
              <a:off x="3131840" y="4819728"/>
              <a:ext cx="1078124" cy="101594"/>
            </a:xfrm>
            <a:prstGeom prst="line">
              <a:avLst/>
            </a:prstGeom>
          </p:spPr>
          <p:style>
            <a:lnRef idx="3">
              <a:schemeClr val="accent2"/>
            </a:lnRef>
            <a:fillRef idx="0">
              <a:schemeClr val="accent2"/>
            </a:fillRef>
            <a:effectRef idx="2">
              <a:schemeClr val="accent2"/>
            </a:effectRef>
            <a:fontRef idx="minor">
              <a:schemeClr val="tx1"/>
            </a:fontRef>
          </p:style>
          <p:txBody>
            <a:bodyPr wrap="none" lIns="82314" tIns="41157" rIns="82314" bIns="41157" anchor="ctr"/>
            <a:lstStyle/>
            <a:p>
              <a:pPr defTabSz="913765">
                <a:defRPr/>
              </a:pPr>
              <a:endParaRPr lang="zh-CN" altLang="en-US"/>
            </a:p>
          </p:txBody>
        </p:sp>
        <p:grpSp>
          <p:nvGrpSpPr>
            <p:cNvPr id="297990" name="组合 9"/>
            <p:cNvGrpSpPr>
              <a:grpSpLocks/>
            </p:cNvGrpSpPr>
            <p:nvPr/>
          </p:nvGrpSpPr>
          <p:grpSpPr bwMode="auto">
            <a:xfrm>
              <a:off x="3291885" y="4580030"/>
              <a:ext cx="4366806" cy="1536612"/>
              <a:chOff x="3291885" y="4580030"/>
              <a:chExt cx="4366806" cy="1536612"/>
            </a:xfrm>
          </p:grpSpPr>
          <p:sp>
            <p:nvSpPr>
              <p:cNvPr id="297991" name="Rectangle 14"/>
              <p:cNvSpPr>
                <a:spLocks noChangeArrowheads="1"/>
              </p:cNvSpPr>
              <p:nvPr/>
            </p:nvSpPr>
            <p:spPr bwMode="auto">
              <a:xfrm>
                <a:off x="4209286" y="4580030"/>
                <a:ext cx="1231106" cy="369332"/>
              </a:xfrm>
              <a:prstGeom prst="rect">
                <a:avLst/>
              </a:prstGeom>
              <a:noFill/>
              <a:ln w="9525">
                <a:noFill/>
                <a:miter lim="800000"/>
                <a:headEnd/>
                <a:tailEnd/>
              </a:ln>
            </p:spPr>
            <p:txBody>
              <a:bodyPr wrap="none" lIns="0" tIns="0" rIns="0" bIns="0">
                <a:spAutoFit/>
              </a:bodyPr>
              <a:lstStyle/>
              <a:p>
                <a:pPr eaLnBrk="0" hangingPunct="0"/>
                <a:r>
                  <a:rPr lang="zh-CN" altLang="en-US" sz="2400" b="1">
                    <a:latin typeface="微软雅黑" charset="-122"/>
                    <a:ea typeface="微软雅黑" charset="-122"/>
                  </a:rPr>
                  <a:t>化学品名</a:t>
                </a:r>
                <a:endParaRPr lang="th-TH" altLang="zh-CN" sz="2400" b="1">
                  <a:latin typeface="微软雅黑" charset="-122"/>
                  <a:ea typeface="微软雅黑" charset="-122"/>
                </a:endParaRPr>
              </a:p>
            </p:txBody>
          </p:sp>
          <p:sp>
            <p:nvSpPr>
              <p:cNvPr id="720911" name="Line 15"/>
              <p:cNvSpPr>
                <a:spLocks noChangeShapeType="1"/>
              </p:cNvSpPr>
              <p:nvPr/>
            </p:nvSpPr>
            <p:spPr bwMode="auto">
              <a:xfrm>
                <a:off x="3292208" y="5767412"/>
                <a:ext cx="1557644" cy="219062"/>
              </a:xfrm>
              <a:prstGeom prst="line">
                <a:avLst/>
              </a:prstGeom>
            </p:spPr>
            <p:style>
              <a:lnRef idx="3">
                <a:schemeClr val="accent2"/>
              </a:lnRef>
              <a:fillRef idx="0">
                <a:schemeClr val="accent2"/>
              </a:fillRef>
              <a:effectRef idx="2">
                <a:schemeClr val="accent2"/>
              </a:effectRef>
              <a:fontRef idx="minor">
                <a:schemeClr val="tx1"/>
              </a:fontRef>
            </p:style>
            <p:txBody>
              <a:bodyPr wrap="none" lIns="82314" tIns="41157" rIns="82314" bIns="41157" anchor="ctr"/>
              <a:lstStyle/>
              <a:p>
                <a:pPr defTabSz="913765">
                  <a:defRPr/>
                </a:pPr>
                <a:endParaRPr lang="zh-CN" altLang="en-US"/>
              </a:p>
            </p:txBody>
          </p:sp>
          <p:sp>
            <p:nvSpPr>
              <p:cNvPr id="297993" name="Rectangle 16"/>
              <p:cNvSpPr>
                <a:spLocks noChangeArrowheads="1"/>
              </p:cNvSpPr>
              <p:nvPr/>
            </p:nvSpPr>
            <p:spPr bwMode="auto">
              <a:xfrm>
                <a:off x="5022235" y="5775074"/>
                <a:ext cx="2636456" cy="341568"/>
              </a:xfrm>
              <a:prstGeom prst="rect">
                <a:avLst/>
              </a:prstGeom>
              <a:noFill/>
              <a:ln w="9525">
                <a:noFill/>
                <a:miter lim="800000"/>
                <a:headEnd/>
                <a:tailEnd/>
              </a:ln>
            </p:spPr>
            <p:txBody>
              <a:bodyPr lIns="0" tIns="0" rIns="0" bIns="0">
                <a:spAutoFit/>
              </a:bodyPr>
              <a:lstStyle/>
              <a:p>
                <a:pPr fontAlgn="b">
                  <a:lnSpc>
                    <a:spcPct val="110000"/>
                  </a:lnSpc>
                  <a:spcBef>
                    <a:spcPct val="20000"/>
                  </a:spcBef>
                  <a:spcAft>
                    <a:spcPct val="10000"/>
                  </a:spcAft>
                  <a:buClr>
                    <a:schemeClr val="tx2"/>
                  </a:buClr>
                  <a:buSzPct val="90000"/>
                  <a:buFont typeface="Wingdings" pitchFamily="2" charset="2"/>
                  <a:buNone/>
                </a:pPr>
                <a:r>
                  <a:rPr lang="zh-CN" altLang="en-US" sz="2400" b="1">
                    <a:latin typeface="微软雅黑" charset="-122"/>
                    <a:ea typeface="微软雅黑" charset="-122"/>
                  </a:rPr>
                  <a:t>正确的危险标识</a:t>
                </a:r>
              </a:p>
            </p:txBody>
          </p:sp>
        </p:grpSp>
      </p:grpSp>
      <p:sp>
        <p:nvSpPr>
          <p:cNvPr id="297988" name="矩形 8"/>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bwMode="auto">
          <a:xfrm>
            <a:off x="3468688" y="1141413"/>
            <a:ext cx="2889250" cy="487362"/>
          </a:xfrm>
          <a:noFill/>
          <a:ln>
            <a:miter lim="800000"/>
            <a:headEnd/>
            <a:tailEnd/>
          </a:ln>
        </p:spPr>
        <p:txBody>
          <a:bodyPr vert="horz" wrap="square" lIns="82314" tIns="41157" rIns="82314" bIns="41157" numCol="1" anchor="t" anchorCtr="0" compatLnSpc="1">
            <a:prstTxWarp prst="textNoShape">
              <a:avLst/>
            </a:prstTxWarp>
          </a:bodyPr>
          <a:lstStyle/>
          <a:p>
            <a:r>
              <a:rPr lang="zh-CN" altLang="en-US" sz="3600" smtClean="0">
                <a:solidFill>
                  <a:schemeClr val="tx1"/>
                </a:solidFill>
                <a:latin typeface="宋体" charset="-122"/>
                <a:ea typeface="微软雅黑" charset="-122"/>
              </a:rPr>
              <a:t>基本规则1</a:t>
            </a:r>
            <a:r>
              <a:rPr lang="en-US" altLang="zh-CN" sz="3600" smtClean="0">
                <a:solidFill>
                  <a:schemeClr val="tx1"/>
                </a:solidFill>
                <a:latin typeface="宋体" charset="-122"/>
                <a:ea typeface="微软雅黑" charset="-122"/>
              </a:rPr>
              <a:t>0</a:t>
            </a:r>
            <a:endParaRPr lang="zh-CN" altLang="en-US" sz="3600" smtClean="0">
              <a:solidFill>
                <a:schemeClr val="tx1"/>
              </a:solidFill>
              <a:latin typeface="宋体" charset="-122"/>
              <a:ea typeface="微软雅黑" charset="-122"/>
            </a:endParaRPr>
          </a:p>
        </p:txBody>
      </p:sp>
      <p:sp>
        <p:nvSpPr>
          <p:cNvPr id="299010" name="Rectangle 9"/>
          <p:cNvSpPr>
            <a:spLocks noGrp="1" noChangeArrowheads="1"/>
          </p:cNvSpPr>
          <p:nvPr>
            <p:ph type="body" idx="1"/>
          </p:nvPr>
        </p:nvSpPr>
        <p:spPr bwMode="auto">
          <a:xfrm>
            <a:off x="827088" y="1844675"/>
            <a:ext cx="7561262" cy="573088"/>
          </a:xfrm>
          <a:noFill/>
          <a:ln>
            <a:miter lim="800000"/>
            <a:headEnd/>
            <a:tailEnd/>
          </a:ln>
        </p:spPr>
        <p:txBody>
          <a:bodyPr vert="horz" wrap="square" lIns="82314" tIns="41157" rIns="82314" bIns="41157" numCol="1" anchor="t" anchorCtr="0" compatLnSpc="1">
            <a:prstTxWarp prst="textNoShape">
              <a:avLst/>
            </a:prstTxWarp>
          </a:bodyPr>
          <a:lstStyle/>
          <a:p>
            <a:pPr>
              <a:buFont typeface="Wingdings" pitchFamily="2" charset="2"/>
              <a:buChar char="ü"/>
            </a:pPr>
            <a:r>
              <a:rPr lang="zh-CN" altLang="en-US" sz="2400" smtClean="0">
                <a:latin typeface="微软雅黑" charset="-122"/>
                <a:ea typeface="微软雅黑" charset="-122"/>
              </a:rPr>
              <a:t>取用化学试剂的操作一定要在可观察水平之下!</a:t>
            </a:r>
          </a:p>
        </p:txBody>
      </p:sp>
      <p:pic>
        <p:nvPicPr>
          <p:cNvPr id="299011" name="Picture 10"/>
          <p:cNvPicPr>
            <a:picLocks noChangeArrowheads="1"/>
          </p:cNvPicPr>
          <p:nvPr/>
        </p:nvPicPr>
        <p:blipFill>
          <a:blip r:embed="rId2"/>
          <a:srcRect/>
          <a:stretch>
            <a:fillRect/>
          </a:stretch>
        </p:blipFill>
        <p:spPr bwMode="auto">
          <a:xfrm>
            <a:off x="1785938" y="2714625"/>
            <a:ext cx="5581650" cy="3681413"/>
          </a:xfrm>
          <a:prstGeom prst="rect">
            <a:avLst/>
          </a:prstGeom>
          <a:noFill/>
          <a:ln w="9525">
            <a:noFill/>
            <a:miter lim="800000"/>
            <a:headEnd/>
            <a:tailEnd/>
          </a:ln>
        </p:spPr>
      </p:pic>
      <p:sp>
        <p:nvSpPr>
          <p:cNvPr id="299012" name="矩形 4"/>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descr="530a5092g5bd0844b2857"/>
          <p:cNvPicPr>
            <a:picLocks noChangeAspect="1" noChangeArrowheads="1"/>
          </p:cNvPicPr>
          <p:nvPr/>
        </p:nvPicPr>
        <p:blipFill>
          <a:blip r:embed="rId2"/>
          <a:srcRect/>
          <a:stretch>
            <a:fillRect/>
          </a:stretch>
        </p:blipFill>
        <p:spPr bwMode="auto">
          <a:xfrm>
            <a:off x="0" y="-100013"/>
            <a:ext cx="5329238" cy="3879851"/>
          </a:xfrm>
          <a:prstGeom prst="rect">
            <a:avLst/>
          </a:prstGeom>
          <a:noFill/>
          <a:ln w="9525">
            <a:noFill/>
            <a:miter lim="800000"/>
            <a:headEnd/>
            <a:tailEnd/>
          </a:ln>
        </p:spPr>
      </p:pic>
      <p:pic>
        <p:nvPicPr>
          <p:cNvPr id="26626" name="Picture 6" descr="2715126846"/>
          <p:cNvPicPr>
            <a:picLocks noChangeAspect="1" noChangeArrowheads="1"/>
          </p:cNvPicPr>
          <p:nvPr/>
        </p:nvPicPr>
        <p:blipFill>
          <a:blip r:embed="rId3"/>
          <a:srcRect/>
          <a:stretch>
            <a:fillRect/>
          </a:stretch>
        </p:blipFill>
        <p:spPr bwMode="auto">
          <a:xfrm>
            <a:off x="0" y="3779838"/>
            <a:ext cx="4643438" cy="3051175"/>
          </a:xfrm>
          <a:prstGeom prst="rect">
            <a:avLst/>
          </a:prstGeom>
          <a:noFill/>
          <a:ln w="9525">
            <a:noFill/>
            <a:miter lim="800000"/>
            <a:headEnd/>
            <a:tailEnd/>
          </a:ln>
        </p:spPr>
      </p:pic>
      <p:pic>
        <p:nvPicPr>
          <p:cNvPr id="26627" name="Picture 7" descr="98863010"/>
          <p:cNvPicPr>
            <a:picLocks noChangeAspect="1" noChangeArrowheads="1"/>
          </p:cNvPicPr>
          <p:nvPr/>
        </p:nvPicPr>
        <p:blipFill>
          <a:blip r:embed="rId4"/>
          <a:srcRect/>
          <a:stretch>
            <a:fillRect/>
          </a:stretch>
        </p:blipFill>
        <p:spPr bwMode="auto">
          <a:xfrm>
            <a:off x="4500563" y="0"/>
            <a:ext cx="4643437" cy="6858000"/>
          </a:xfrm>
          <a:prstGeom prst="rect">
            <a:avLst/>
          </a:prstGeom>
          <a:noFill/>
          <a:ln w="9525">
            <a:noFill/>
            <a:miter lim="800000"/>
            <a:headEnd/>
            <a:tailEnd/>
          </a:ln>
        </p:spPr>
      </p:pic>
      <p:sp>
        <p:nvSpPr>
          <p:cNvPr id="320516" name="Rectangle 4"/>
          <p:cNvSpPr>
            <a:spLocks noChangeArrowheads="1"/>
          </p:cNvSpPr>
          <p:nvPr/>
        </p:nvSpPr>
        <p:spPr bwMode="auto">
          <a:xfrm>
            <a:off x="571472" y="928670"/>
            <a:ext cx="8143900" cy="4708981"/>
          </a:xfrm>
          <a:prstGeom prst="rect">
            <a:avLst/>
          </a:prstGeom>
        </p:spPr>
        <p:style>
          <a:lnRef idx="0">
            <a:schemeClr val="accent4"/>
          </a:lnRef>
          <a:fillRef idx="3">
            <a:schemeClr val="accent4"/>
          </a:fillRef>
          <a:effectRef idx="3">
            <a:schemeClr val="accent4"/>
          </a:effectRef>
          <a:fontRef idx="minor">
            <a:schemeClr val="lt1"/>
          </a:fontRef>
        </p:style>
        <p:txBody>
          <a:bodyPr anchor="ctr">
            <a:spAutoFit/>
          </a:bodyPr>
          <a:lstStyle/>
          <a:p>
            <a:pPr indent="720725" defTabSz="913765">
              <a:lnSpc>
                <a:spcPct val="150000"/>
              </a:lnSpc>
              <a:defRPr/>
            </a:pPr>
            <a:r>
              <a:rPr lang="en-US" altLang="zh-CN" sz="4000" dirty="0">
                <a:solidFill>
                  <a:schemeClr val="bg1"/>
                </a:solidFill>
                <a:latin typeface="微软雅黑" panose="020B0503020204020204" pitchFamily="34" charset="-122"/>
                <a:ea typeface="微软雅黑" panose="020B0503020204020204" pitchFamily="34" charset="-122"/>
              </a:rPr>
              <a:t>2008</a:t>
            </a:r>
            <a:r>
              <a:rPr lang="zh-CN" altLang="en-US" sz="4000" dirty="0">
                <a:solidFill>
                  <a:schemeClr val="bg1"/>
                </a:solidFill>
                <a:latin typeface="微软雅黑" panose="020B0503020204020204" pitchFamily="34" charset="-122"/>
                <a:ea typeface="微软雅黑" panose="020B0503020204020204" pitchFamily="34" charset="-122"/>
              </a:rPr>
              <a:t>年</a:t>
            </a:r>
            <a:r>
              <a:rPr lang="en-US" altLang="zh-CN" sz="4000" dirty="0">
                <a:solidFill>
                  <a:schemeClr val="bg1"/>
                </a:solidFill>
                <a:latin typeface="微软雅黑" panose="020B0503020204020204" pitchFamily="34" charset="-122"/>
                <a:ea typeface="微软雅黑" panose="020B0503020204020204" pitchFamily="34" charset="-122"/>
              </a:rPr>
              <a:t>11</a:t>
            </a:r>
            <a:r>
              <a:rPr lang="zh-CN" altLang="en-US" sz="4000" dirty="0">
                <a:solidFill>
                  <a:schemeClr val="bg1"/>
                </a:solidFill>
                <a:latin typeface="微软雅黑" panose="020B0503020204020204" pitchFamily="34" charset="-122"/>
                <a:ea typeface="微软雅黑" panose="020B0503020204020204" pitchFamily="34" charset="-122"/>
              </a:rPr>
              <a:t>月</a:t>
            </a:r>
            <a:r>
              <a:rPr lang="en-US" altLang="zh-CN" sz="4000" dirty="0">
                <a:solidFill>
                  <a:schemeClr val="bg1"/>
                </a:solidFill>
                <a:latin typeface="微软雅黑" panose="020B0503020204020204" pitchFamily="34" charset="-122"/>
                <a:ea typeface="微软雅黑" panose="020B0503020204020204" pitchFamily="34" charset="-122"/>
              </a:rPr>
              <a:t>16</a:t>
            </a:r>
            <a:r>
              <a:rPr lang="zh-CN" altLang="en-US" sz="4000" dirty="0">
                <a:solidFill>
                  <a:schemeClr val="bg1"/>
                </a:solidFill>
                <a:latin typeface="微软雅黑" panose="020B0503020204020204" pitchFamily="34" charset="-122"/>
                <a:ea typeface="微软雅黑" panose="020B0503020204020204" pitchFamily="34" charset="-122"/>
              </a:rPr>
              <a:t>晚，中国农业大学</a:t>
            </a:r>
            <a:r>
              <a:rPr lang="en-US" altLang="zh-CN" sz="4000" dirty="0">
                <a:solidFill>
                  <a:schemeClr val="bg1"/>
                </a:solidFill>
                <a:latin typeface="微软雅黑" panose="020B0503020204020204" pitchFamily="34" charset="-122"/>
                <a:ea typeface="微软雅黑" panose="020B0503020204020204" pitchFamily="34" charset="-122"/>
              </a:rPr>
              <a:t>(</a:t>
            </a:r>
            <a:r>
              <a:rPr lang="zh-CN" altLang="en-US" sz="4000" dirty="0">
                <a:solidFill>
                  <a:schemeClr val="bg1"/>
                </a:solidFill>
                <a:latin typeface="微软雅黑" panose="020B0503020204020204" pitchFamily="34" charset="-122"/>
                <a:ea typeface="微软雅黑" panose="020B0503020204020204" pitchFamily="34" charset="-122"/>
              </a:rPr>
              <a:t>东区</a:t>
            </a:r>
            <a:r>
              <a:rPr lang="en-US" altLang="zh-CN" sz="4000" dirty="0">
                <a:solidFill>
                  <a:schemeClr val="bg1"/>
                </a:solidFill>
                <a:latin typeface="微软雅黑" panose="020B0503020204020204" pitchFamily="34" charset="-122"/>
                <a:ea typeface="微软雅黑" panose="020B0503020204020204" pitchFamily="34" charset="-122"/>
              </a:rPr>
              <a:t>)</a:t>
            </a:r>
            <a:r>
              <a:rPr lang="zh-CN" altLang="en-US" sz="4000" dirty="0">
                <a:solidFill>
                  <a:schemeClr val="bg1"/>
                </a:solidFill>
                <a:latin typeface="微软雅黑" panose="020B0503020204020204" pitchFamily="34" charset="-122"/>
                <a:ea typeface="微软雅黑" panose="020B0503020204020204" pitchFamily="34" charset="-122"/>
              </a:rPr>
              <a:t>食品学院大楼楼顶</a:t>
            </a:r>
            <a:r>
              <a:rPr lang="zh-CN" altLang="en-US" sz="4000" dirty="0">
                <a:solidFill>
                  <a:srgbClr val="FF0000"/>
                </a:solidFill>
                <a:latin typeface="微软雅黑" panose="020B0503020204020204" pitchFamily="34" charset="-122"/>
                <a:ea typeface="微软雅黑" panose="020B0503020204020204" pitchFamily="34" charset="-122"/>
              </a:rPr>
              <a:t>一临时实验室</a:t>
            </a:r>
            <a:r>
              <a:rPr lang="zh-CN" altLang="en-US" sz="4000" dirty="0">
                <a:solidFill>
                  <a:schemeClr val="bg1"/>
                </a:solidFill>
                <a:latin typeface="微软雅黑" panose="020B0503020204020204" pitchFamily="34" charset="-122"/>
                <a:ea typeface="微软雅黑" panose="020B0503020204020204" pitchFamily="34" charset="-122"/>
              </a:rPr>
              <a:t>突然起火，过火面积</a:t>
            </a:r>
            <a:r>
              <a:rPr lang="en-US" altLang="zh-CN" sz="4000" dirty="0">
                <a:solidFill>
                  <a:schemeClr val="bg1"/>
                </a:solidFill>
                <a:latin typeface="微软雅黑" panose="020B0503020204020204" pitchFamily="34" charset="-122"/>
                <a:ea typeface="微软雅黑" panose="020B0503020204020204" pitchFamily="34" charset="-122"/>
              </a:rPr>
              <a:t>150</a:t>
            </a:r>
            <a:r>
              <a:rPr lang="zh-CN" altLang="en-US" sz="4000" dirty="0">
                <a:solidFill>
                  <a:schemeClr val="bg1"/>
                </a:solidFill>
                <a:latin typeface="微软雅黑" panose="020B0503020204020204" pitchFamily="34" charset="-122"/>
                <a:ea typeface="微软雅黑" panose="020B0503020204020204" pitchFamily="34" charset="-122"/>
              </a:rPr>
              <a:t>平方米左右，未造成人员</a:t>
            </a:r>
            <a:r>
              <a:rPr lang="zh-CN" altLang="en-US" sz="4000" dirty="0">
                <a:solidFill>
                  <a:schemeClr val="bg1"/>
                </a:solidFill>
                <a:latin typeface="微软雅黑" panose="020B0503020204020204" pitchFamily="34" charset="-122"/>
                <a:ea typeface="微软雅黑" panose="020B0503020204020204" pitchFamily="34" charset="-122"/>
              </a:rPr>
              <a:t>伤亡</a:t>
            </a:r>
            <a:r>
              <a:rPr lang="en-US" altLang="zh-CN" sz="4000" dirty="0">
                <a:solidFill>
                  <a:srgbClr val="FF0000"/>
                </a:solidFill>
                <a:latin typeface="微软雅黑" panose="020B0503020204020204" pitchFamily="34" charset="-122"/>
                <a:ea typeface="微软雅黑" panose="020B0503020204020204" pitchFamily="34" charset="-122"/>
              </a:rPr>
              <a:t>(</a:t>
            </a:r>
            <a:r>
              <a:rPr lang="zh-CN" altLang="en-US" sz="4000" dirty="0">
                <a:solidFill>
                  <a:srgbClr val="FF0000"/>
                </a:solidFill>
                <a:latin typeface="微软雅黑" panose="020B0503020204020204" pitchFamily="34" charset="-122"/>
                <a:ea typeface="微软雅黑" panose="020B0503020204020204" pitchFamily="34" charset="-122"/>
              </a:rPr>
              <a:t>酒精灯酒精遗洒）</a:t>
            </a:r>
            <a:r>
              <a:rPr lang="zh-CN" altLang="en-US" sz="4000" dirty="0">
                <a:solidFill>
                  <a:schemeClr val="bg1"/>
                </a:solidFill>
                <a:latin typeface="微软雅黑" panose="020B0503020204020204" pitchFamily="34" charset="-122"/>
                <a:ea typeface="微软雅黑" panose="020B0503020204020204" pitchFamily="34" charset="-122"/>
              </a:rPr>
              <a:t>。 </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20516"/>
                                        </p:tgtEl>
                                        <p:attrNameLst>
                                          <p:attrName>style.visibility</p:attrName>
                                        </p:attrNameLst>
                                      </p:cBhvr>
                                      <p:to>
                                        <p:strVal val="visible"/>
                                      </p:to>
                                    </p:set>
                                    <p:animEffect transition="in" filter="diamond(in)">
                                      <p:cBhvr>
                                        <p:cTn id="7" dur="2000"/>
                                        <p:tgtEl>
                                          <p:spTgt spid="32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ChangeArrowheads="1"/>
          </p:cNvSpPr>
          <p:nvPr>
            <p:ph type="title"/>
          </p:nvPr>
        </p:nvSpPr>
        <p:spPr bwMode="auto">
          <a:xfrm>
            <a:off x="3040063" y="996950"/>
            <a:ext cx="2960687" cy="487363"/>
          </a:xfrm>
          <a:noFill/>
          <a:ln>
            <a:miter lim="800000"/>
            <a:headEnd/>
            <a:tailEnd/>
          </a:ln>
        </p:spPr>
        <p:txBody>
          <a:bodyPr vert="horz" wrap="square" lIns="82314" tIns="41157" rIns="82314" bIns="41157" numCol="1" anchor="t" anchorCtr="0" compatLnSpc="1">
            <a:prstTxWarp prst="textNoShape">
              <a:avLst/>
            </a:prstTxWarp>
          </a:bodyPr>
          <a:lstStyle/>
          <a:p>
            <a:r>
              <a:rPr lang="zh-CN" altLang="en-US" sz="3600" smtClean="0">
                <a:solidFill>
                  <a:schemeClr val="tx1"/>
                </a:solidFill>
                <a:latin typeface="宋体" charset="-122"/>
                <a:ea typeface="微软雅黑" charset="-122"/>
              </a:rPr>
              <a:t>基本规则1</a:t>
            </a:r>
            <a:r>
              <a:rPr lang="en-US" altLang="zh-CN" sz="3600" smtClean="0">
                <a:solidFill>
                  <a:schemeClr val="tx1"/>
                </a:solidFill>
                <a:latin typeface="宋体" charset="-122"/>
                <a:ea typeface="微软雅黑" charset="-122"/>
              </a:rPr>
              <a:t>1</a:t>
            </a:r>
            <a:endParaRPr lang="zh-CN" altLang="en-US" sz="3600" smtClean="0">
              <a:solidFill>
                <a:schemeClr val="tx1"/>
              </a:solidFill>
              <a:latin typeface="宋体" charset="-122"/>
              <a:ea typeface="微软雅黑" charset="-122"/>
            </a:endParaRPr>
          </a:p>
        </p:txBody>
      </p:sp>
      <p:sp>
        <p:nvSpPr>
          <p:cNvPr id="300034" name="Rectangle 3"/>
          <p:cNvSpPr>
            <a:spLocks noGrp="1" noChangeArrowheads="1"/>
          </p:cNvSpPr>
          <p:nvPr>
            <p:ph type="body" idx="1"/>
          </p:nvPr>
        </p:nvSpPr>
        <p:spPr bwMode="auto">
          <a:xfrm>
            <a:off x="822325" y="1822450"/>
            <a:ext cx="8321675" cy="598488"/>
          </a:xfrm>
          <a:noFill/>
          <a:ln>
            <a:miter lim="800000"/>
            <a:headEnd/>
            <a:tailEnd/>
          </a:ln>
        </p:spPr>
        <p:txBody>
          <a:bodyPr vert="horz" wrap="square" lIns="82314" tIns="41157" rIns="82314" bIns="41157" numCol="1" anchor="t" anchorCtr="0" compatLnSpc="1">
            <a:prstTxWarp prst="textNoShape">
              <a:avLst/>
            </a:prstTxWarp>
          </a:bodyPr>
          <a:lstStyle/>
          <a:p>
            <a:pPr marL="317500" indent="-317500" defTabSz="844550">
              <a:buFont typeface="Wingdings" pitchFamily="2" charset="2"/>
              <a:buChar char="ü"/>
            </a:pPr>
            <a:r>
              <a:rPr lang="zh-CN" altLang="de-DE" sz="2400" smtClean="0">
                <a:latin typeface="微软雅黑" charset="-122"/>
                <a:ea typeface="微软雅黑" charset="-122"/>
              </a:rPr>
              <a:t>要使用稳定的梯子!</a:t>
            </a:r>
            <a:endParaRPr lang="zh-CN" altLang="en-US" sz="2400" smtClean="0">
              <a:latin typeface="微软雅黑" charset="-122"/>
              <a:ea typeface="微软雅黑" charset="-122"/>
            </a:endParaRPr>
          </a:p>
        </p:txBody>
      </p:sp>
      <p:pic>
        <p:nvPicPr>
          <p:cNvPr id="300035" name="Picture 4"/>
          <p:cNvPicPr>
            <a:picLocks noChangeArrowheads="1"/>
          </p:cNvPicPr>
          <p:nvPr/>
        </p:nvPicPr>
        <p:blipFill>
          <a:blip r:embed="rId2"/>
          <a:srcRect/>
          <a:stretch>
            <a:fillRect/>
          </a:stretch>
        </p:blipFill>
        <p:spPr bwMode="auto">
          <a:xfrm>
            <a:off x="714375" y="2500313"/>
            <a:ext cx="3713163" cy="3881437"/>
          </a:xfrm>
          <a:prstGeom prst="rect">
            <a:avLst/>
          </a:prstGeom>
          <a:noFill/>
          <a:ln w="9525">
            <a:noFill/>
            <a:miter lim="800000"/>
            <a:headEnd/>
            <a:tailEnd/>
          </a:ln>
        </p:spPr>
      </p:pic>
      <p:pic>
        <p:nvPicPr>
          <p:cNvPr id="300036" name="Picture 5"/>
          <p:cNvPicPr>
            <a:picLocks noChangeArrowheads="1"/>
          </p:cNvPicPr>
          <p:nvPr/>
        </p:nvPicPr>
        <p:blipFill>
          <a:blip r:embed="rId3"/>
          <a:srcRect/>
          <a:stretch>
            <a:fillRect/>
          </a:stretch>
        </p:blipFill>
        <p:spPr bwMode="auto">
          <a:xfrm>
            <a:off x="4786313" y="2500313"/>
            <a:ext cx="3230562" cy="3881437"/>
          </a:xfrm>
          <a:prstGeom prst="rect">
            <a:avLst/>
          </a:prstGeom>
          <a:noFill/>
          <a:ln w="9525">
            <a:noFill/>
            <a:miter lim="800000"/>
            <a:headEnd/>
            <a:tailEnd/>
          </a:ln>
        </p:spPr>
      </p:pic>
      <p:sp>
        <p:nvSpPr>
          <p:cNvPr id="300037" name="矩形 5"/>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bwMode="auto">
          <a:xfrm>
            <a:off x="3254375" y="1084263"/>
            <a:ext cx="2746375" cy="487362"/>
          </a:xfrm>
          <a:noFill/>
          <a:ln>
            <a:miter lim="800000"/>
            <a:headEnd/>
            <a:tailEnd/>
          </a:ln>
        </p:spPr>
        <p:txBody>
          <a:bodyPr vert="horz" wrap="square" lIns="82314" tIns="41157" rIns="82314" bIns="41157" numCol="1" anchor="t" anchorCtr="0" compatLnSpc="1">
            <a:prstTxWarp prst="textNoShape">
              <a:avLst/>
            </a:prstTxWarp>
          </a:bodyPr>
          <a:lstStyle/>
          <a:p>
            <a:r>
              <a:rPr lang="zh-CN" altLang="en-US" sz="3600" smtClean="0">
                <a:solidFill>
                  <a:schemeClr val="tx1"/>
                </a:solidFill>
                <a:latin typeface="宋体" charset="-122"/>
                <a:ea typeface="微软雅黑" charset="-122"/>
              </a:rPr>
              <a:t>基本规则1</a:t>
            </a:r>
            <a:r>
              <a:rPr lang="en-US" altLang="zh-CN" sz="3600" smtClean="0">
                <a:solidFill>
                  <a:schemeClr val="tx1"/>
                </a:solidFill>
                <a:latin typeface="宋体" charset="-122"/>
                <a:ea typeface="微软雅黑" charset="-122"/>
              </a:rPr>
              <a:t>2</a:t>
            </a:r>
            <a:endParaRPr lang="zh-CN" altLang="en-US" sz="3600" smtClean="0">
              <a:solidFill>
                <a:schemeClr val="tx1"/>
              </a:solidFill>
              <a:latin typeface="宋体" charset="-122"/>
              <a:ea typeface="微软雅黑" charset="-122"/>
            </a:endParaRPr>
          </a:p>
        </p:txBody>
      </p:sp>
      <p:sp>
        <p:nvSpPr>
          <p:cNvPr id="301058" name="Rectangle 3"/>
          <p:cNvSpPr>
            <a:spLocks noGrp="1" noChangeArrowheads="1"/>
          </p:cNvSpPr>
          <p:nvPr>
            <p:ph type="body" idx="1"/>
          </p:nvPr>
        </p:nvSpPr>
        <p:spPr bwMode="auto">
          <a:xfrm>
            <a:off x="552450" y="1878013"/>
            <a:ext cx="8591550" cy="1122362"/>
          </a:xfrm>
          <a:noFill/>
          <a:ln>
            <a:miter lim="800000"/>
            <a:headEnd/>
            <a:tailEnd/>
          </a:ln>
        </p:spPr>
        <p:txBody>
          <a:bodyPr vert="horz" wrap="square" lIns="82314" tIns="41157" rIns="82314" bIns="41157" numCol="1" anchor="t" anchorCtr="0" compatLnSpc="1">
            <a:prstTxWarp prst="textNoShape">
              <a:avLst/>
            </a:prstTxWarp>
          </a:bodyPr>
          <a:lstStyle/>
          <a:p>
            <a:pPr marL="317500" indent="-317500" defTabSz="844550">
              <a:lnSpc>
                <a:spcPct val="90000"/>
              </a:lnSpc>
              <a:buClr>
                <a:srgbClr val="000099"/>
              </a:buClr>
              <a:buFont typeface="Wingdings" pitchFamily="2" charset="2"/>
              <a:buChar char="ü"/>
            </a:pPr>
            <a:r>
              <a:rPr lang="zh-CN" altLang="en-US" sz="2400" smtClean="0">
                <a:latin typeface="微软雅黑" charset="-122"/>
                <a:ea typeface="微软雅黑" charset="-122"/>
              </a:rPr>
              <a:t>腐蚀类刺激性药品，如强酸、强碱、双氧水、冰醋酸等，取用时要戴 上橡皮手套和防护眼镜等。如瓶子较大，搬运时必须一手托住底部，一手拿住瓶颈。</a:t>
            </a:r>
          </a:p>
        </p:txBody>
      </p:sp>
      <p:pic>
        <p:nvPicPr>
          <p:cNvPr id="301059" name="Picture 6"/>
          <p:cNvPicPr>
            <a:picLocks noChangeArrowheads="1"/>
          </p:cNvPicPr>
          <p:nvPr/>
        </p:nvPicPr>
        <p:blipFill>
          <a:blip r:embed="rId2"/>
          <a:srcRect/>
          <a:stretch>
            <a:fillRect/>
          </a:stretch>
        </p:blipFill>
        <p:spPr bwMode="auto">
          <a:xfrm>
            <a:off x="1000125" y="3438525"/>
            <a:ext cx="3357563" cy="3362325"/>
          </a:xfrm>
          <a:prstGeom prst="rect">
            <a:avLst/>
          </a:prstGeom>
          <a:noFill/>
          <a:ln w="9525">
            <a:noFill/>
            <a:miter lim="800000"/>
            <a:headEnd/>
            <a:tailEnd/>
          </a:ln>
        </p:spPr>
      </p:pic>
      <p:pic>
        <p:nvPicPr>
          <p:cNvPr id="301060" name="Picture 9"/>
          <p:cNvPicPr>
            <a:picLocks noChangeArrowheads="1"/>
          </p:cNvPicPr>
          <p:nvPr/>
        </p:nvPicPr>
        <p:blipFill>
          <a:blip r:embed="rId3"/>
          <a:srcRect/>
          <a:stretch>
            <a:fillRect/>
          </a:stretch>
        </p:blipFill>
        <p:spPr bwMode="auto">
          <a:xfrm>
            <a:off x="4786313" y="3438525"/>
            <a:ext cx="3530600" cy="3362325"/>
          </a:xfrm>
          <a:prstGeom prst="rect">
            <a:avLst/>
          </a:prstGeom>
          <a:noFill/>
          <a:ln w="9525">
            <a:noFill/>
            <a:miter lim="800000"/>
            <a:headEnd/>
            <a:tailEnd/>
          </a:ln>
        </p:spPr>
      </p:pic>
      <p:sp>
        <p:nvSpPr>
          <p:cNvPr id="301061" name="矩形 5"/>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title"/>
          </p:nvPr>
        </p:nvSpPr>
        <p:spPr bwMode="auto">
          <a:xfrm>
            <a:off x="2968625" y="996950"/>
            <a:ext cx="2746375" cy="487363"/>
          </a:xfrm>
          <a:noFill/>
          <a:ln>
            <a:miter lim="800000"/>
            <a:headEnd/>
            <a:tailEnd/>
          </a:ln>
        </p:spPr>
        <p:txBody>
          <a:bodyPr vert="horz" wrap="square" lIns="82314" tIns="41157" rIns="82314" bIns="41157" numCol="1" anchor="t" anchorCtr="0" compatLnSpc="1">
            <a:prstTxWarp prst="textNoShape">
              <a:avLst/>
            </a:prstTxWarp>
          </a:bodyPr>
          <a:lstStyle/>
          <a:p>
            <a:r>
              <a:rPr lang="zh-CN" altLang="en-US" sz="3600" smtClean="0">
                <a:solidFill>
                  <a:schemeClr val="tx1"/>
                </a:solidFill>
                <a:latin typeface="宋体" charset="-122"/>
                <a:ea typeface="微软雅黑" charset="-122"/>
              </a:rPr>
              <a:t>基本规则1</a:t>
            </a:r>
            <a:r>
              <a:rPr lang="en-US" altLang="zh-CN" sz="3600" smtClean="0">
                <a:solidFill>
                  <a:schemeClr val="tx1"/>
                </a:solidFill>
                <a:latin typeface="宋体" charset="-122"/>
                <a:ea typeface="微软雅黑" charset="-122"/>
              </a:rPr>
              <a:t>3</a:t>
            </a:r>
            <a:endParaRPr lang="zh-CN" altLang="en-US" sz="3600" smtClean="0">
              <a:solidFill>
                <a:schemeClr val="tx1"/>
              </a:solidFill>
              <a:latin typeface="宋体" charset="-122"/>
              <a:ea typeface="微软雅黑" charset="-122"/>
            </a:endParaRPr>
          </a:p>
        </p:txBody>
      </p:sp>
      <p:pic>
        <p:nvPicPr>
          <p:cNvPr id="302082" name="Picture 9"/>
          <p:cNvPicPr>
            <a:picLocks noGrp="1" noChangeArrowheads="1"/>
          </p:cNvPicPr>
          <p:nvPr>
            <p:ph type="body" idx="1"/>
          </p:nvPr>
        </p:nvPicPr>
        <p:blipFill>
          <a:blip r:embed="rId2"/>
          <a:srcRect/>
          <a:stretch>
            <a:fillRect/>
          </a:stretch>
        </p:blipFill>
        <p:spPr bwMode="auto">
          <a:xfrm>
            <a:off x="754063" y="2211388"/>
            <a:ext cx="3532187" cy="4217987"/>
          </a:xfrm>
          <a:noFill/>
          <a:ln>
            <a:miter lim="800000"/>
            <a:headEnd/>
            <a:tailEnd/>
          </a:ln>
        </p:spPr>
      </p:pic>
      <p:sp>
        <p:nvSpPr>
          <p:cNvPr id="302083" name="Rectangle 10"/>
          <p:cNvSpPr>
            <a:spLocks noChangeArrowheads="1"/>
          </p:cNvSpPr>
          <p:nvPr/>
        </p:nvSpPr>
        <p:spPr bwMode="auto">
          <a:xfrm>
            <a:off x="4640263" y="2852738"/>
            <a:ext cx="3575050" cy="2032000"/>
          </a:xfrm>
          <a:prstGeom prst="rect">
            <a:avLst/>
          </a:prstGeom>
          <a:noFill/>
          <a:ln w="9525">
            <a:noFill/>
            <a:miter lim="800000"/>
            <a:headEnd/>
            <a:tailEnd/>
          </a:ln>
        </p:spPr>
        <p:txBody>
          <a:bodyPr lIns="0" tIns="0" rIns="0" bIns="0">
            <a:spAutoFit/>
          </a:bodyPr>
          <a:lstStyle/>
          <a:p>
            <a:pPr eaLnBrk="0" hangingPunct="0">
              <a:spcBef>
                <a:spcPct val="50000"/>
              </a:spcBef>
              <a:buClr>
                <a:srgbClr val="000099"/>
              </a:buClr>
              <a:buFont typeface="Wingdings" pitchFamily="2" charset="2"/>
              <a:buChar char="Ø"/>
            </a:pPr>
            <a:r>
              <a:rPr lang="zh-CN" altLang="en-US" sz="2400">
                <a:solidFill>
                  <a:srgbClr val="0D0D0D"/>
                </a:solidFill>
                <a:latin typeface="微软雅黑" charset="-122"/>
                <a:ea typeface="微软雅黑" charset="-122"/>
              </a:rPr>
              <a:t>气瓶要用手推车运送</a:t>
            </a:r>
            <a:endParaRPr lang="th-TH" altLang="zh-CN" sz="2400">
              <a:solidFill>
                <a:srgbClr val="0D0D0D"/>
              </a:solidFill>
              <a:latin typeface="微软雅黑" charset="-122"/>
              <a:ea typeface="微软雅黑" charset="-122"/>
            </a:endParaRPr>
          </a:p>
          <a:p>
            <a:pPr eaLnBrk="0" hangingPunct="0">
              <a:spcBef>
                <a:spcPct val="50000"/>
              </a:spcBef>
              <a:buClr>
                <a:srgbClr val="000099"/>
              </a:buClr>
              <a:buFont typeface="Wingdings" pitchFamily="2" charset="2"/>
              <a:buChar char="Ø"/>
            </a:pPr>
            <a:r>
              <a:rPr lang="zh-CN" altLang="en-US" sz="2400">
                <a:solidFill>
                  <a:srgbClr val="0D0D0D"/>
                </a:solidFill>
                <a:latin typeface="微软雅黑" charset="-122"/>
                <a:ea typeface="微软雅黑" charset="-122"/>
              </a:rPr>
              <a:t>用链条拴住瓶身</a:t>
            </a:r>
            <a:endParaRPr lang="th-TH" altLang="zh-CN" sz="2400">
              <a:solidFill>
                <a:srgbClr val="0D0D0D"/>
              </a:solidFill>
              <a:latin typeface="微软雅黑" charset="-122"/>
            </a:endParaRPr>
          </a:p>
          <a:p>
            <a:pPr eaLnBrk="0" hangingPunct="0">
              <a:spcBef>
                <a:spcPct val="50000"/>
              </a:spcBef>
              <a:buClr>
                <a:srgbClr val="000099"/>
              </a:buClr>
              <a:buFont typeface="Wingdings" pitchFamily="2" charset="2"/>
              <a:buChar char="Ø"/>
            </a:pPr>
            <a:r>
              <a:rPr lang="zh-CN" altLang="en-US" sz="2400">
                <a:solidFill>
                  <a:srgbClr val="0D0D0D"/>
                </a:solidFill>
                <a:latin typeface="微软雅黑" charset="-122"/>
                <a:ea typeface="微软雅黑" charset="-122"/>
              </a:rPr>
              <a:t>不要滚动气瓶</a:t>
            </a:r>
            <a:endParaRPr lang="th-TH" altLang="zh-CN" sz="2400">
              <a:solidFill>
                <a:srgbClr val="0D0D0D"/>
              </a:solidFill>
              <a:latin typeface="微软雅黑" charset="-122"/>
            </a:endParaRPr>
          </a:p>
          <a:p>
            <a:pPr eaLnBrk="0" hangingPunct="0">
              <a:spcBef>
                <a:spcPct val="50000"/>
              </a:spcBef>
              <a:buClr>
                <a:srgbClr val="000099"/>
              </a:buClr>
              <a:buFont typeface="Wingdings" pitchFamily="2" charset="2"/>
              <a:buChar char="Ø"/>
            </a:pPr>
            <a:r>
              <a:rPr lang="zh-CN" altLang="en-US" sz="2400">
                <a:solidFill>
                  <a:srgbClr val="0D0D0D"/>
                </a:solidFill>
                <a:latin typeface="微软雅黑" charset="-122"/>
                <a:ea typeface="微软雅黑" charset="-122"/>
              </a:rPr>
              <a:t>不要把气瓶扛在肩上</a:t>
            </a:r>
            <a:endParaRPr lang="th-TH" altLang="zh-CN" sz="2400">
              <a:solidFill>
                <a:srgbClr val="0D0D0D"/>
              </a:solidFill>
              <a:latin typeface="微软雅黑" charset="-122"/>
            </a:endParaRPr>
          </a:p>
        </p:txBody>
      </p:sp>
      <p:sp>
        <p:nvSpPr>
          <p:cNvPr id="302084" name="矩形 4"/>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bwMode="auto">
          <a:xfrm>
            <a:off x="3325813" y="1012825"/>
            <a:ext cx="2889250" cy="487363"/>
          </a:xfrm>
          <a:noFill/>
          <a:ln>
            <a:miter lim="800000"/>
            <a:headEnd/>
            <a:tailEnd/>
          </a:ln>
        </p:spPr>
        <p:txBody>
          <a:bodyPr vert="horz" wrap="square" lIns="82314" tIns="41157" rIns="82314" bIns="41157" numCol="1" anchor="t" anchorCtr="0" compatLnSpc="1">
            <a:prstTxWarp prst="textNoShape">
              <a:avLst/>
            </a:prstTxWarp>
          </a:bodyPr>
          <a:lstStyle/>
          <a:p>
            <a:pPr algn="ctr"/>
            <a:r>
              <a:rPr lang="zh-CN" altLang="en-US" sz="3600" smtClean="0">
                <a:solidFill>
                  <a:schemeClr val="tx1"/>
                </a:solidFill>
                <a:latin typeface="宋体" charset="-122"/>
                <a:ea typeface="微软雅黑" charset="-122"/>
              </a:rPr>
              <a:t>基本规则1</a:t>
            </a:r>
            <a:r>
              <a:rPr lang="en-US" altLang="zh-CN" sz="3600" smtClean="0">
                <a:solidFill>
                  <a:schemeClr val="tx1"/>
                </a:solidFill>
                <a:latin typeface="宋体" charset="-122"/>
                <a:ea typeface="微软雅黑" charset="-122"/>
              </a:rPr>
              <a:t>4</a:t>
            </a:r>
            <a:endParaRPr lang="zh-CN" altLang="en-US" sz="3600" smtClean="0">
              <a:solidFill>
                <a:schemeClr val="tx1"/>
              </a:solidFill>
              <a:latin typeface="宋体" charset="-122"/>
              <a:ea typeface="微软雅黑" charset="-122"/>
            </a:endParaRPr>
          </a:p>
        </p:txBody>
      </p:sp>
      <p:pic>
        <p:nvPicPr>
          <p:cNvPr id="303106" name="Picture 5"/>
          <p:cNvPicPr>
            <a:picLocks noChangeArrowheads="1"/>
          </p:cNvPicPr>
          <p:nvPr/>
        </p:nvPicPr>
        <p:blipFill>
          <a:blip r:embed="rId2"/>
          <a:srcRect/>
          <a:stretch>
            <a:fillRect/>
          </a:stretch>
        </p:blipFill>
        <p:spPr bwMode="auto">
          <a:xfrm>
            <a:off x="685800" y="2606675"/>
            <a:ext cx="2806700" cy="3846513"/>
          </a:xfrm>
          <a:prstGeom prst="rect">
            <a:avLst/>
          </a:prstGeom>
          <a:noFill/>
          <a:ln w="9525">
            <a:noFill/>
            <a:miter lim="800000"/>
            <a:headEnd/>
            <a:tailEnd/>
          </a:ln>
        </p:spPr>
      </p:pic>
      <p:pic>
        <p:nvPicPr>
          <p:cNvPr id="303107" name="Picture 7"/>
          <p:cNvPicPr>
            <a:picLocks noGrp="1" noChangeArrowheads="1"/>
          </p:cNvPicPr>
          <p:nvPr>
            <p:ph type="body" idx="1"/>
          </p:nvPr>
        </p:nvPicPr>
        <p:blipFill>
          <a:blip r:embed="rId3"/>
          <a:srcRect/>
          <a:stretch>
            <a:fillRect/>
          </a:stretch>
        </p:blipFill>
        <p:spPr bwMode="auto">
          <a:xfrm>
            <a:off x="3790950" y="2644775"/>
            <a:ext cx="5127625" cy="3808413"/>
          </a:xfrm>
          <a:noFill/>
          <a:ln>
            <a:miter lim="800000"/>
            <a:headEnd/>
            <a:tailEnd/>
          </a:ln>
        </p:spPr>
      </p:pic>
      <p:sp>
        <p:nvSpPr>
          <p:cNvPr id="303108" name="Rectangle 8"/>
          <p:cNvSpPr>
            <a:spLocks noChangeArrowheads="1"/>
          </p:cNvSpPr>
          <p:nvPr/>
        </p:nvSpPr>
        <p:spPr bwMode="auto">
          <a:xfrm>
            <a:off x="754063" y="1820863"/>
            <a:ext cx="7477125" cy="368300"/>
          </a:xfrm>
          <a:prstGeom prst="rect">
            <a:avLst/>
          </a:prstGeom>
          <a:noFill/>
          <a:ln w="9525">
            <a:noFill/>
            <a:miter lim="800000"/>
            <a:headEnd/>
            <a:tailEnd/>
          </a:ln>
        </p:spPr>
        <p:txBody>
          <a:bodyPr lIns="0" tIns="0" rIns="0" bIns="0">
            <a:spAutoFit/>
          </a:bodyPr>
          <a:lstStyle/>
          <a:p>
            <a:pPr eaLnBrk="0" hangingPunct="0">
              <a:spcBef>
                <a:spcPct val="50000"/>
              </a:spcBef>
              <a:buClr>
                <a:srgbClr val="000099"/>
              </a:buClr>
              <a:buFont typeface="Wingdings" pitchFamily="2" charset="2"/>
              <a:buChar char="ü"/>
            </a:pPr>
            <a:r>
              <a:rPr lang="zh-CN" altLang="en-US" sz="2400">
                <a:solidFill>
                  <a:srgbClr val="0D0D0D"/>
                </a:solidFill>
                <a:latin typeface="微软雅黑" charset="-122"/>
                <a:ea typeface="微软雅黑" charset="-122"/>
              </a:rPr>
              <a:t>气瓶应专瓶专用，不能随意改装</a:t>
            </a:r>
            <a:r>
              <a:rPr lang="th-TH" altLang="zh-CN" sz="2400">
                <a:solidFill>
                  <a:srgbClr val="0D0D0D"/>
                </a:solidFill>
                <a:latin typeface="微软雅黑" charset="-122"/>
                <a:ea typeface="微软雅黑" charset="-122"/>
              </a:rPr>
              <a:t> 		</a:t>
            </a:r>
            <a:endParaRPr lang="zh-CN" altLang="en-US" sz="2400">
              <a:solidFill>
                <a:srgbClr val="0D0D0D"/>
              </a:solidFill>
              <a:latin typeface="微软雅黑" charset="-122"/>
              <a:ea typeface="微软雅黑" charset="-122"/>
            </a:endParaRPr>
          </a:p>
        </p:txBody>
      </p:sp>
      <p:sp>
        <p:nvSpPr>
          <p:cNvPr id="303109" name="矩形 5"/>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1026"/>
          <p:cNvSpPr>
            <a:spLocks noGrp="1" noChangeArrowheads="1"/>
          </p:cNvSpPr>
          <p:nvPr>
            <p:ph type="title"/>
          </p:nvPr>
        </p:nvSpPr>
        <p:spPr bwMode="auto">
          <a:xfrm>
            <a:off x="4000500" y="1212850"/>
            <a:ext cx="2674938" cy="487363"/>
          </a:xfrm>
          <a:noFill/>
          <a:ln>
            <a:miter lim="800000"/>
            <a:headEnd/>
            <a:tailEnd/>
          </a:ln>
        </p:spPr>
        <p:txBody>
          <a:bodyPr vert="horz" wrap="square" lIns="82314" tIns="41157" rIns="82314" bIns="41157" numCol="1" anchor="t" anchorCtr="0" compatLnSpc="1">
            <a:prstTxWarp prst="textNoShape">
              <a:avLst/>
            </a:prstTxWarp>
          </a:bodyPr>
          <a:lstStyle/>
          <a:p>
            <a:r>
              <a:rPr lang="zh-CN" altLang="en-US" sz="3600" smtClean="0">
                <a:solidFill>
                  <a:srgbClr val="0D0D0D"/>
                </a:solidFill>
                <a:latin typeface="宋体" charset="-122"/>
                <a:ea typeface="微软雅黑" charset="-122"/>
              </a:rPr>
              <a:t>基本规则1</a:t>
            </a:r>
            <a:r>
              <a:rPr lang="en-US" altLang="zh-CN" sz="3600" smtClean="0">
                <a:solidFill>
                  <a:srgbClr val="0D0D0D"/>
                </a:solidFill>
                <a:latin typeface="宋体" charset="-122"/>
                <a:ea typeface="微软雅黑" charset="-122"/>
              </a:rPr>
              <a:t>5</a:t>
            </a:r>
            <a:endParaRPr lang="zh-CN" altLang="en-US" sz="3600" smtClean="0">
              <a:solidFill>
                <a:srgbClr val="0D0D0D"/>
              </a:solidFill>
              <a:latin typeface="宋体" charset="-122"/>
              <a:ea typeface="微软雅黑" charset="-122"/>
            </a:endParaRPr>
          </a:p>
        </p:txBody>
      </p:sp>
      <p:sp>
        <p:nvSpPr>
          <p:cNvPr id="304130" name="Rectangle 1031"/>
          <p:cNvSpPr>
            <a:spLocks noChangeArrowheads="1"/>
          </p:cNvSpPr>
          <p:nvPr/>
        </p:nvSpPr>
        <p:spPr bwMode="auto">
          <a:xfrm>
            <a:off x="822325" y="2205038"/>
            <a:ext cx="3224213" cy="384175"/>
          </a:xfrm>
          <a:prstGeom prst="rect">
            <a:avLst/>
          </a:prstGeom>
          <a:noFill/>
          <a:ln w="9525">
            <a:noFill/>
            <a:miter lim="800000"/>
            <a:headEnd/>
            <a:tailEnd/>
          </a:ln>
        </p:spPr>
        <p:txBody>
          <a:bodyPr lIns="0" tIns="0" rIns="0" bIns="0">
            <a:spAutoFit/>
          </a:bodyPr>
          <a:lstStyle/>
          <a:p>
            <a:pPr eaLnBrk="0" hangingPunct="0">
              <a:buClr>
                <a:srgbClr val="000099"/>
              </a:buClr>
              <a:buFont typeface="Wingdings" pitchFamily="2" charset="2"/>
              <a:buChar char="ü"/>
            </a:pPr>
            <a:r>
              <a:rPr lang="zh-CN" altLang="en-US" sz="2500" b="1">
                <a:solidFill>
                  <a:srgbClr val="0D0D0D"/>
                </a:solidFill>
                <a:latin typeface="微软雅黑" charset="-122"/>
                <a:ea typeface="微软雅黑" charset="-122"/>
              </a:rPr>
              <a:t>各种气压表不得混用</a:t>
            </a:r>
            <a:endParaRPr lang="th-TH" altLang="zh-CN" sz="2500" b="1">
              <a:solidFill>
                <a:srgbClr val="0D0D0D"/>
              </a:solidFill>
              <a:latin typeface="微软雅黑" charset="-122"/>
              <a:ea typeface="微软雅黑" charset="-122"/>
            </a:endParaRPr>
          </a:p>
        </p:txBody>
      </p:sp>
      <p:pic>
        <p:nvPicPr>
          <p:cNvPr id="304131" name="Picture 1032"/>
          <p:cNvPicPr>
            <a:picLocks noChangeArrowheads="1"/>
          </p:cNvPicPr>
          <p:nvPr/>
        </p:nvPicPr>
        <p:blipFill>
          <a:blip r:embed="rId2"/>
          <a:srcRect r="4286"/>
          <a:stretch>
            <a:fillRect/>
          </a:stretch>
        </p:blipFill>
        <p:spPr bwMode="auto">
          <a:xfrm>
            <a:off x="342900" y="3265488"/>
            <a:ext cx="2674938" cy="2405062"/>
          </a:xfrm>
          <a:prstGeom prst="rect">
            <a:avLst/>
          </a:prstGeom>
          <a:noFill/>
          <a:ln w="9525">
            <a:noFill/>
            <a:miter lim="800000"/>
            <a:headEnd/>
            <a:tailEnd/>
          </a:ln>
        </p:spPr>
      </p:pic>
      <p:pic>
        <p:nvPicPr>
          <p:cNvPr id="304132" name="Picture 1033"/>
          <p:cNvPicPr>
            <a:picLocks noChangeArrowheads="1"/>
          </p:cNvPicPr>
          <p:nvPr/>
        </p:nvPicPr>
        <p:blipFill>
          <a:blip r:embed="rId3"/>
          <a:srcRect b="2058"/>
          <a:stretch>
            <a:fillRect/>
          </a:stretch>
        </p:blipFill>
        <p:spPr bwMode="auto">
          <a:xfrm>
            <a:off x="3157538" y="3221038"/>
            <a:ext cx="3041650" cy="2449512"/>
          </a:xfrm>
          <a:prstGeom prst="rect">
            <a:avLst/>
          </a:prstGeom>
          <a:noFill/>
          <a:ln w="9525">
            <a:noFill/>
            <a:miter lim="800000"/>
            <a:headEnd/>
            <a:tailEnd/>
          </a:ln>
        </p:spPr>
      </p:pic>
      <p:pic>
        <p:nvPicPr>
          <p:cNvPr id="304133" name="Picture 1034"/>
          <p:cNvPicPr>
            <a:picLocks noChangeArrowheads="1"/>
          </p:cNvPicPr>
          <p:nvPr/>
        </p:nvPicPr>
        <p:blipFill>
          <a:blip r:embed="rId4"/>
          <a:srcRect/>
          <a:stretch>
            <a:fillRect/>
          </a:stretch>
        </p:blipFill>
        <p:spPr bwMode="auto">
          <a:xfrm>
            <a:off x="6378575" y="3263900"/>
            <a:ext cx="2760663" cy="2339975"/>
          </a:xfrm>
          <a:prstGeom prst="rect">
            <a:avLst/>
          </a:prstGeom>
          <a:noFill/>
          <a:ln w="9525">
            <a:noFill/>
            <a:miter lim="800000"/>
            <a:headEnd/>
            <a:tailEnd/>
          </a:ln>
        </p:spPr>
      </p:pic>
      <p:sp>
        <p:nvSpPr>
          <p:cNvPr id="304134" name="Rectangle 1035"/>
          <p:cNvSpPr>
            <a:spLocks noChangeArrowheads="1"/>
          </p:cNvSpPr>
          <p:nvPr/>
        </p:nvSpPr>
        <p:spPr bwMode="auto">
          <a:xfrm>
            <a:off x="619125" y="5670550"/>
            <a:ext cx="1122363" cy="463550"/>
          </a:xfrm>
          <a:prstGeom prst="rect">
            <a:avLst/>
          </a:prstGeom>
          <a:noFill/>
          <a:ln w="9525">
            <a:noFill/>
            <a:miter lim="800000"/>
            <a:headEnd/>
            <a:tailEnd/>
          </a:ln>
        </p:spPr>
        <p:txBody>
          <a:bodyPr wrap="none" lIns="81457" tIns="40014" rIns="81457" bIns="40014">
            <a:spAutoFit/>
          </a:bodyPr>
          <a:lstStyle/>
          <a:p>
            <a:pPr defTabSz="762000" eaLnBrk="0" hangingPunct="0"/>
            <a:r>
              <a:rPr lang="zh-CN" altLang="en-US" sz="2400">
                <a:solidFill>
                  <a:srgbClr val="0D0D0D"/>
                </a:solidFill>
                <a:latin typeface="微软雅黑" charset="-122"/>
                <a:ea typeface="微软雅黑" charset="-122"/>
              </a:rPr>
              <a:t>氮气表</a:t>
            </a:r>
            <a:endParaRPr lang="th-TH" altLang="zh-CN" sz="2400">
              <a:solidFill>
                <a:srgbClr val="0D0D0D"/>
              </a:solidFill>
              <a:latin typeface="微软雅黑" charset="-122"/>
              <a:ea typeface="微软雅黑" charset="-122"/>
            </a:endParaRPr>
          </a:p>
        </p:txBody>
      </p:sp>
      <p:sp>
        <p:nvSpPr>
          <p:cNvPr id="304135" name="Rectangle 1036"/>
          <p:cNvSpPr>
            <a:spLocks noChangeArrowheads="1"/>
          </p:cNvSpPr>
          <p:nvPr/>
        </p:nvSpPr>
        <p:spPr bwMode="auto">
          <a:xfrm>
            <a:off x="3081338" y="5670550"/>
            <a:ext cx="3222625" cy="819150"/>
          </a:xfrm>
          <a:prstGeom prst="rect">
            <a:avLst/>
          </a:prstGeom>
          <a:noFill/>
          <a:ln w="9525">
            <a:noFill/>
            <a:miter lim="800000"/>
            <a:headEnd/>
            <a:tailEnd/>
          </a:ln>
        </p:spPr>
        <p:txBody>
          <a:bodyPr lIns="81457" tIns="40014" rIns="81457" bIns="40014">
            <a:spAutoFit/>
          </a:bodyPr>
          <a:lstStyle/>
          <a:p>
            <a:pPr algn="ctr" defTabSz="762000" eaLnBrk="0" hangingPunct="0"/>
            <a:r>
              <a:rPr lang="zh-CN" altLang="th-TH" sz="2400">
                <a:solidFill>
                  <a:srgbClr val="0D0D0D"/>
                </a:solidFill>
                <a:latin typeface="微软雅黑" charset="-122"/>
                <a:ea typeface="微软雅黑" charset="-122"/>
              </a:rPr>
              <a:t>乙炔表</a:t>
            </a:r>
          </a:p>
          <a:p>
            <a:pPr algn="ctr" defTabSz="762000" eaLnBrk="0" hangingPunct="0"/>
            <a:endParaRPr lang="th-TH" altLang="zh-CN" sz="2400">
              <a:solidFill>
                <a:srgbClr val="0D0D0D"/>
              </a:solidFill>
              <a:latin typeface="微软雅黑" charset="-122"/>
              <a:ea typeface="微软雅黑" charset="-122"/>
            </a:endParaRPr>
          </a:p>
        </p:txBody>
      </p:sp>
      <p:sp>
        <p:nvSpPr>
          <p:cNvPr id="304136" name="Rectangle 1037"/>
          <p:cNvSpPr>
            <a:spLocks noChangeArrowheads="1"/>
          </p:cNvSpPr>
          <p:nvPr/>
        </p:nvSpPr>
        <p:spPr bwMode="auto">
          <a:xfrm>
            <a:off x="6388100" y="5603875"/>
            <a:ext cx="2403475" cy="849313"/>
          </a:xfrm>
          <a:prstGeom prst="rect">
            <a:avLst/>
          </a:prstGeom>
          <a:noFill/>
          <a:ln w="9525">
            <a:noFill/>
            <a:miter lim="800000"/>
            <a:headEnd/>
            <a:tailEnd/>
          </a:ln>
        </p:spPr>
        <p:txBody>
          <a:bodyPr wrap="none" lIns="81457" tIns="40014" rIns="81457" bIns="40014">
            <a:spAutoFit/>
          </a:bodyPr>
          <a:lstStyle/>
          <a:p>
            <a:pPr algn="ctr" defTabSz="762000" eaLnBrk="0" hangingPunct="0"/>
            <a:r>
              <a:rPr lang="zh-CN" altLang="en-US" sz="2400">
                <a:solidFill>
                  <a:srgbClr val="0D0D0D"/>
                </a:solidFill>
                <a:latin typeface="微软雅黑" charset="-122"/>
                <a:ea typeface="微软雅黑" charset="-122"/>
              </a:rPr>
              <a:t>氧气表</a:t>
            </a:r>
            <a:endParaRPr lang="th-TH" altLang="zh-CN" sz="2400">
              <a:solidFill>
                <a:srgbClr val="0D0D0D"/>
              </a:solidFill>
              <a:latin typeface="微软雅黑" charset="-122"/>
              <a:ea typeface="微软雅黑" charset="-122"/>
            </a:endParaRPr>
          </a:p>
          <a:p>
            <a:pPr algn="ctr" defTabSz="762000" eaLnBrk="0" hangingPunct="0"/>
            <a:r>
              <a:rPr lang="zh-CN" altLang="en-US" sz="2400">
                <a:solidFill>
                  <a:srgbClr val="0D0D0D"/>
                </a:solidFill>
                <a:latin typeface="微软雅黑" charset="-122"/>
                <a:ea typeface="微软雅黑" charset="-122"/>
              </a:rPr>
              <a:t>氧气瓶严禁油污</a:t>
            </a:r>
            <a:endParaRPr lang="th-TH" altLang="zh-CN" sz="2400">
              <a:solidFill>
                <a:srgbClr val="0D0D0D"/>
              </a:solidFill>
              <a:latin typeface="微软雅黑" charset="-122"/>
            </a:endParaRPr>
          </a:p>
        </p:txBody>
      </p:sp>
      <p:sp>
        <p:nvSpPr>
          <p:cNvPr id="304137" name="矩形 9"/>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body" idx="1"/>
          </p:nvPr>
        </p:nvSpPr>
        <p:spPr bwMode="auto">
          <a:xfrm>
            <a:off x="714375" y="3071813"/>
            <a:ext cx="8093075" cy="1028700"/>
          </a:xfrm>
          <a:noFill/>
          <a:ln>
            <a:miter lim="800000"/>
            <a:headEnd/>
            <a:tailEnd/>
          </a:ln>
        </p:spPr>
        <p:txBody>
          <a:bodyPr vert="horz" wrap="square" lIns="82314" tIns="41157" rIns="82314" bIns="41157" numCol="1" anchor="t" anchorCtr="0" compatLnSpc="1">
            <a:prstTxWarp prst="textNoShape">
              <a:avLst/>
            </a:prstTxWarp>
          </a:bodyPr>
          <a:lstStyle/>
          <a:p>
            <a:pPr algn="ctr">
              <a:buFont typeface="Wingdings" pitchFamily="2" charset="2"/>
              <a:buNone/>
            </a:pPr>
            <a:r>
              <a:rPr lang="zh-CN" altLang="en-US" sz="4400" b="1" smtClean="0">
                <a:solidFill>
                  <a:srgbClr val="0D0D0D"/>
                </a:solidFill>
                <a:latin typeface="微软雅黑" charset="-122"/>
                <a:ea typeface="微软雅黑" charset="-122"/>
              </a:rPr>
              <a:t>化学品的安全存放</a:t>
            </a:r>
          </a:p>
          <a:p>
            <a:pPr algn="ctr">
              <a:buFont typeface="Wingdings" pitchFamily="2" charset="2"/>
              <a:buNone/>
            </a:pPr>
            <a:endParaRPr lang="zh-CN" altLang="en-US" sz="4400" smtClean="0">
              <a:solidFill>
                <a:srgbClr val="0D0D0D"/>
              </a:solidFill>
              <a:latin typeface="微软雅黑" charset="-122"/>
              <a:ea typeface="微软雅黑" charset="-122"/>
            </a:endParaRPr>
          </a:p>
          <a:p>
            <a:pPr algn="ctr">
              <a:buClr>
                <a:schemeClr val="tx2"/>
              </a:buClr>
              <a:buFont typeface="Wingdings" pitchFamily="2" charset="2"/>
              <a:buChar char="Ø"/>
            </a:pPr>
            <a:endParaRPr lang="zh-CN" altLang="en-US" sz="4400" smtClean="0">
              <a:solidFill>
                <a:srgbClr val="0D0D0D"/>
              </a:solidFill>
              <a:latin typeface="微软雅黑" charset="-122"/>
              <a:ea typeface="微软雅黑" charset="-122"/>
            </a:endParaRPr>
          </a:p>
          <a:p>
            <a:pPr algn="ctr">
              <a:buClr>
                <a:schemeClr val="tx2"/>
              </a:buClr>
              <a:buFont typeface="Wingdings" pitchFamily="2" charset="2"/>
              <a:buNone/>
            </a:pPr>
            <a:endParaRPr lang="zh-CN" altLang="en-US" sz="4400" smtClean="0">
              <a:solidFill>
                <a:srgbClr val="0D0D0D"/>
              </a:solidFill>
              <a:latin typeface="微软雅黑" charset="-122"/>
              <a:ea typeface="微软雅黑" charset="-122"/>
            </a:endParaRPr>
          </a:p>
          <a:p>
            <a:pPr algn="ctr">
              <a:buFont typeface="Wingdings" pitchFamily="2" charset="2"/>
              <a:buNone/>
            </a:pPr>
            <a:endParaRPr lang="zh-CN" altLang="en-US" sz="4400" smtClean="0">
              <a:solidFill>
                <a:srgbClr val="0D0D0D"/>
              </a:solidFill>
              <a:latin typeface="微软雅黑" charset="-122"/>
              <a:ea typeface="微软雅黑" charset="-122"/>
            </a:endParaRPr>
          </a:p>
          <a:p>
            <a:pPr algn="ctr">
              <a:buFont typeface="Wingdings" pitchFamily="2" charset="2"/>
              <a:buNone/>
            </a:pPr>
            <a:endParaRPr lang="zh-CN" altLang="en-US" sz="4400" smtClean="0">
              <a:solidFill>
                <a:srgbClr val="0D0D0D"/>
              </a:solidFill>
              <a:latin typeface="微软雅黑" charset="-122"/>
              <a:ea typeface="微软雅黑" charset="-122"/>
            </a:endParaRPr>
          </a:p>
          <a:p>
            <a:pPr algn="ctr">
              <a:buFont typeface="Wingdings" pitchFamily="2" charset="2"/>
              <a:buNone/>
            </a:pPr>
            <a:endParaRPr lang="zh-CN" altLang="en-US" sz="4400" smtClean="0">
              <a:solidFill>
                <a:srgbClr val="0D0D0D"/>
              </a:solidFill>
              <a:latin typeface="微软雅黑" charset="-122"/>
              <a:ea typeface="微软雅黑" charset="-122"/>
            </a:endParaRPr>
          </a:p>
          <a:p>
            <a:pPr algn="ctr"/>
            <a:endParaRPr lang="zh-CN" altLang="en-US" sz="4400" smtClean="0">
              <a:solidFill>
                <a:srgbClr val="0D0D0D"/>
              </a:solidFill>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ext Box 3"/>
          <p:cNvSpPr txBox="1">
            <a:spLocks noChangeArrowheads="1"/>
          </p:cNvSpPr>
          <p:nvPr/>
        </p:nvSpPr>
        <p:spPr bwMode="auto">
          <a:xfrm>
            <a:off x="793750" y="1285875"/>
            <a:ext cx="8064500" cy="4924425"/>
          </a:xfrm>
          <a:prstGeom prst="rect">
            <a:avLst/>
          </a:prstGeom>
          <a:noFill/>
          <a:ln w="9525">
            <a:solidFill>
              <a:schemeClr val="hlink"/>
            </a:solidFill>
            <a:miter lim="800000"/>
            <a:headEnd/>
            <a:tailEnd/>
          </a:ln>
        </p:spPr>
        <p:txBody>
          <a:bodyPr>
            <a:spAutoFit/>
          </a:bodyPr>
          <a:lstStyle/>
          <a:p>
            <a:pPr>
              <a:spcBef>
                <a:spcPct val="50000"/>
              </a:spcBef>
            </a:pPr>
            <a:r>
              <a:rPr lang="zh-CN" altLang="en-US" sz="3600" b="1">
                <a:latin typeface="微软雅黑" charset="-122"/>
                <a:ea typeface="微软雅黑" charset="-122"/>
              </a:rPr>
              <a:t>化学品存放基本原则：</a:t>
            </a:r>
          </a:p>
          <a:p>
            <a:pPr>
              <a:spcBef>
                <a:spcPct val="50000"/>
              </a:spcBef>
              <a:buFont typeface="Wingdings" pitchFamily="2" charset="2"/>
              <a:buChar char="Ø"/>
            </a:pPr>
            <a:r>
              <a:rPr lang="zh-CN" altLang="en-US" sz="3200">
                <a:solidFill>
                  <a:srgbClr val="FF0000"/>
                </a:solidFill>
                <a:latin typeface="微软雅黑" charset="-122"/>
                <a:ea typeface="微软雅黑" charset="-122"/>
                <a:sym typeface="Wingdings" pitchFamily="2" charset="2"/>
              </a:rPr>
              <a:t>安全性</a:t>
            </a:r>
            <a:r>
              <a:rPr lang="zh-CN" altLang="en-US" sz="3200">
                <a:latin typeface="微软雅黑" charset="-122"/>
                <a:ea typeface="微软雅黑" charset="-122"/>
                <a:sym typeface="Wingdings" pitchFamily="2" charset="2"/>
              </a:rPr>
              <a:t>原则</a:t>
            </a:r>
            <a:r>
              <a:rPr lang="en-US" altLang="zh-CN" sz="3200">
                <a:latin typeface="微软雅黑" charset="-122"/>
                <a:ea typeface="微软雅黑" charset="-122"/>
                <a:sym typeface="Wingdings" pitchFamily="2" charset="2"/>
              </a:rPr>
              <a:t>;</a:t>
            </a:r>
          </a:p>
          <a:p>
            <a:pPr>
              <a:spcBef>
                <a:spcPct val="50000"/>
              </a:spcBef>
              <a:buFont typeface="Wingdings" pitchFamily="2" charset="2"/>
              <a:buChar char="Ø"/>
            </a:pPr>
            <a:r>
              <a:rPr lang="zh-CN" altLang="en-US" sz="3200">
                <a:solidFill>
                  <a:srgbClr val="FF0000"/>
                </a:solidFill>
                <a:latin typeface="微软雅黑" charset="-122"/>
                <a:ea typeface="微软雅黑" charset="-122"/>
                <a:sym typeface="Wingdings" pitchFamily="2" charset="2"/>
              </a:rPr>
              <a:t>保纯性</a:t>
            </a:r>
            <a:r>
              <a:rPr lang="zh-CN" altLang="en-US" sz="3200">
                <a:latin typeface="微软雅黑" charset="-122"/>
                <a:ea typeface="微软雅黑" charset="-122"/>
                <a:sym typeface="Wingdings" pitchFamily="2" charset="2"/>
              </a:rPr>
              <a:t>原则</a:t>
            </a:r>
            <a:r>
              <a:rPr lang="en-US" altLang="zh-CN" sz="3200">
                <a:latin typeface="微软雅黑" charset="-122"/>
                <a:ea typeface="微软雅黑" charset="-122"/>
                <a:sym typeface="Wingdings" pitchFamily="2" charset="2"/>
              </a:rPr>
              <a:t>;</a:t>
            </a:r>
          </a:p>
          <a:p>
            <a:pPr>
              <a:spcBef>
                <a:spcPct val="50000"/>
              </a:spcBef>
              <a:buFont typeface="Wingdings" pitchFamily="2" charset="2"/>
              <a:buChar char="Ø"/>
            </a:pPr>
            <a:r>
              <a:rPr lang="zh-CN" altLang="en-US" sz="3200">
                <a:solidFill>
                  <a:srgbClr val="FF0000"/>
                </a:solidFill>
                <a:latin typeface="微软雅黑" charset="-122"/>
                <a:ea typeface="微软雅黑" charset="-122"/>
                <a:sym typeface="Wingdings" pitchFamily="2" charset="2"/>
              </a:rPr>
              <a:t>方便性</a:t>
            </a:r>
            <a:r>
              <a:rPr lang="zh-CN" altLang="en-US" sz="3200">
                <a:latin typeface="微软雅黑" charset="-122"/>
                <a:ea typeface="微软雅黑" charset="-122"/>
                <a:sym typeface="Wingdings" pitchFamily="2" charset="2"/>
              </a:rPr>
              <a:t>原则。</a:t>
            </a:r>
          </a:p>
          <a:p>
            <a:pPr>
              <a:spcBef>
                <a:spcPct val="50000"/>
              </a:spcBef>
            </a:pPr>
            <a:r>
              <a:rPr lang="zh-CN" altLang="en-US" sz="3600" b="1">
                <a:latin typeface="微软雅黑" charset="-122"/>
                <a:ea typeface="微软雅黑" charset="-122"/>
                <a:sym typeface="Wingdings" pitchFamily="2" charset="2"/>
              </a:rPr>
              <a:t>总的来说要做到</a:t>
            </a:r>
            <a:r>
              <a:rPr lang="zh-CN" altLang="en-US" sz="3600" b="1">
                <a:solidFill>
                  <a:srgbClr val="FF0000"/>
                </a:solidFill>
                <a:latin typeface="微软雅黑" charset="-122"/>
                <a:ea typeface="微软雅黑" charset="-122"/>
                <a:sym typeface="Wingdings" pitchFamily="2" charset="2"/>
              </a:rPr>
              <a:t>“五防”</a:t>
            </a:r>
            <a:r>
              <a:rPr lang="zh-CN" altLang="en-US" sz="3600" b="1">
                <a:latin typeface="微软雅黑" charset="-122"/>
                <a:ea typeface="微软雅黑" charset="-122"/>
                <a:sym typeface="Wingdings" pitchFamily="2" charset="2"/>
              </a:rPr>
              <a:t>：</a:t>
            </a:r>
          </a:p>
          <a:p>
            <a:pPr>
              <a:spcBef>
                <a:spcPct val="50000"/>
              </a:spcBef>
            </a:pPr>
            <a:r>
              <a:rPr lang="zh-CN" altLang="en-US" sz="3200">
                <a:latin typeface="微软雅黑" charset="-122"/>
                <a:ea typeface="微软雅黑" charset="-122"/>
                <a:sym typeface="Wingdings" pitchFamily="2" charset="2"/>
              </a:rPr>
              <a:t>   防氧化、防挥发、防光热分解、防吸潮和风化、防与容器反应。</a:t>
            </a:r>
            <a:endParaRPr lang="zh-CN" altLang="en-US" sz="3200">
              <a:latin typeface="微软雅黑" charset="-122"/>
              <a:ea typeface="微软雅黑"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01" name="Group 2"/>
          <p:cNvGrpSpPr>
            <a:grpSpLocks/>
          </p:cNvGrpSpPr>
          <p:nvPr/>
        </p:nvGrpSpPr>
        <p:grpSpPr bwMode="auto">
          <a:xfrm>
            <a:off x="6372225" y="2012950"/>
            <a:ext cx="2952750" cy="3702050"/>
            <a:chOff x="4014" y="917"/>
            <a:chExt cx="1860" cy="2332"/>
          </a:xfrm>
        </p:grpSpPr>
        <p:pic>
          <p:nvPicPr>
            <p:cNvPr id="307209" name="Picture 3" descr="滴瓶"/>
            <p:cNvPicPr>
              <a:picLocks noChangeAspect="1" noChangeArrowheads="1"/>
            </p:cNvPicPr>
            <p:nvPr/>
          </p:nvPicPr>
          <p:blipFill>
            <a:blip r:embed="rId2"/>
            <a:srcRect/>
            <a:stretch>
              <a:fillRect/>
            </a:stretch>
          </p:blipFill>
          <p:spPr bwMode="auto">
            <a:xfrm>
              <a:off x="4785" y="917"/>
              <a:ext cx="582" cy="1470"/>
            </a:xfrm>
            <a:prstGeom prst="rect">
              <a:avLst/>
            </a:prstGeom>
            <a:noFill/>
            <a:ln w="9525">
              <a:noFill/>
              <a:miter lim="800000"/>
              <a:headEnd/>
              <a:tailEnd/>
            </a:ln>
          </p:spPr>
        </p:pic>
        <p:sp>
          <p:nvSpPr>
            <p:cNvPr id="307210" name="Text Box 4"/>
            <p:cNvSpPr txBox="1">
              <a:spLocks noChangeArrowheads="1"/>
            </p:cNvSpPr>
            <p:nvPr/>
          </p:nvSpPr>
          <p:spPr bwMode="auto">
            <a:xfrm>
              <a:off x="4014" y="2423"/>
              <a:ext cx="1860" cy="826"/>
            </a:xfrm>
            <a:prstGeom prst="rect">
              <a:avLst/>
            </a:prstGeom>
            <a:noFill/>
            <a:ln w="9525">
              <a:noFill/>
              <a:miter lim="800000"/>
              <a:headEnd/>
              <a:tailEnd/>
            </a:ln>
          </p:spPr>
          <p:txBody>
            <a:bodyPr>
              <a:spAutoFit/>
            </a:bodyPr>
            <a:lstStyle/>
            <a:p>
              <a:pPr algn="ctr">
                <a:spcBef>
                  <a:spcPct val="50000"/>
                </a:spcBef>
              </a:pPr>
              <a:r>
                <a:rPr lang="zh-CN" altLang="en-US" sz="3200">
                  <a:solidFill>
                    <a:srgbClr val="FF0000"/>
                  </a:solidFill>
                  <a:latin typeface="微软雅黑" charset="-122"/>
                  <a:ea typeface="微软雅黑" charset="-122"/>
                </a:rPr>
                <a:t>滴瓶</a:t>
              </a:r>
            </a:p>
            <a:p>
              <a:pPr algn="ctr">
                <a:spcBef>
                  <a:spcPct val="50000"/>
                </a:spcBef>
              </a:pPr>
              <a:r>
                <a:rPr lang="zh-CN" altLang="en-US" sz="3200">
                  <a:latin typeface="微软雅黑" charset="-122"/>
                  <a:ea typeface="微软雅黑" charset="-122"/>
                </a:rPr>
                <a:t>盛放</a:t>
              </a:r>
              <a:r>
                <a:rPr lang="zh-CN" altLang="en-US" sz="3200">
                  <a:solidFill>
                    <a:srgbClr val="FF0000"/>
                  </a:solidFill>
                  <a:latin typeface="微软雅黑" charset="-122"/>
                  <a:ea typeface="微软雅黑" charset="-122"/>
                </a:rPr>
                <a:t>少量溶液</a:t>
              </a:r>
            </a:p>
          </p:txBody>
        </p:sp>
      </p:grpSp>
      <p:sp>
        <p:nvSpPr>
          <p:cNvPr id="307202" name="Rectangle 5"/>
          <p:cNvSpPr>
            <a:spLocks noGrp="1" noChangeArrowheads="1"/>
          </p:cNvSpPr>
          <p:nvPr>
            <p:ph type="body" sz="half" idx="1"/>
          </p:nvPr>
        </p:nvSpPr>
        <p:spPr bwMode="auto">
          <a:xfrm>
            <a:off x="214313" y="1143000"/>
            <a:ext cx="8154987" cy="655638"/>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zh-CN" altLang="en-US" sz="2800" b="1" smtClean="0">
                <a:latin typeface="微软雅黑" charset="-122"/>
                <a:ea typeface="微软雅黑" charset="-122"/>
              </a:rPr>
              <a:t>化学试剂存放</a:t>
            </a:r>
            <a:r>
              <a:rPr lang="en-US" altLang="zh-CN" sz="2800" b="1" smtClean="0">
                <a:latin typeface="微软雅黑" charset="-122"/>
                <a:ea typeface="微软雅黑" charset="-122"/>
              </a:rPr>
              <a:t>——</a:t>
            </a:r>
            <a:r>
              <a:rPr lang="zh-CN" altLang="en-US" sz="2800" b="1" smtClean="0">
                <a:latin typeface="微软雅黑" charset="-122"/>
                <a:ea typeface="微软雅黑" charset="-122"/>
              </a:rPr>
              <a:t>瓶口大小的选择</a:t>
            </a:r>
          </a:p>
          <a:p>
            <a:pPr>
              <a:buFont typeface="Wingdings" pitchFamily="2" charset="2"/>
              <a:buChar char="Ø"/>
            </a:pPr>
            <a:endParaRPr lang="en-US" altLang="zh-CN" sz="2800" b="1" smtClean="0">
              <a:latin typeface="微软雅黑" charset="-122"/>
              <a:ea typeface="微软雅黑" charset="-122"/>
            </a:endParaRPr>
          </a:p>
        </p:txBody>
      </p:sp>
      <p:grpSp>
        <p:nvGrpSpPr>
          <p:cNvPr id="307203" name="Group 6"/>
          <p:cNvGrpSpPr>
            <a:grpSpLocks/>
          </p:cNvGrpSpPr>
          <p:nvPr/>
        </p:nvGrpSpPr>
        <p:grpSpPr bwMode="auto">
          <a:xfrm>
            <a:off x="107950" y="2071688"/>
            <a:ext cx="3260725" cy="3617912"/>
            <a:chOff x="68" y="1207"/>
            <a:chExt cx="2054" cy="1922"/>
          </a:xfrm>
        </p:grpSpPr>
        <p:pic>
          <p:nvPicPr>
            <p:cNvPr id="307207" name="Picture 7" descr="广口瓶"/>
            <p:cNvPicPr>
              <a:picLocks noChangeAspect="1" noChangeArrowheads="1"/>
            </p:cNvPicPr>
            <p:nvPr/>
          </p:nvPicPr>
          <p:blipFill>
            <a:blip r:embed="rId3"/>
            <a:srcRect/>
            <a:stretch>
              <a:fillRect/>
            </a:stretch>
          </p:blipFill>
          <p:spPr bwMode="auto">
            <a:xfrm>
              <a:off x="68" y="1207"/>
              <a:ext cx="2054" cy="1176"/>
            </a:xfrm>
            <a:prstGeom prst="rect">
              <a:avLst/>
            </a:prstGeom>
            <a:noFill/>
            <a:ln w="9525">
              <a:noFill/>
              <a:miter lim="800000"/>
              <a:headEnd/>
              <a:tailEnd/>
            </a:ln>
          </p:spPr>
        </p:pic>
        <p:sp>
          <p:nvSpPr>
            <p:cNvPr id="307208" name="Text Box 8"/>
            <p:cNvSpPr txBox="1">
              <a:spLocks noChangeArrowheads="1"/>
            </p:cNvSpPr>
            <p:nvPr/>
          </p:nvSpPr>
          <p:spPr bwMode="auto">
            <a:xfrm>
              <a:off x="91" y="2432"/>
              <a:ext cx="1836" cy="697"/>
            </a:xfrm>
            <a:prstGeom prst="rect">
              <a:avLst/>
            </a:prstGeom>
            <a:noFill/>
            <a:ln w="9525">
              <a:noFill/>
              <a:miter lim="800000"/>
              <a:headEnd/>
              <a:tailEnd/>
            </a:ln>
          </p:spPr>
          <p:txBody>
            <a:bodyPr>
              <a:spAutoFit/>
            </a:bodyPr>
            <a:lstStyle/>
            <a:p>
              <a:pPr algn="ctr">
                <a:spcBef>
                  <a:spcPct val="50000"/>
                </a:spcBef>
              </a:pPr>
              <a:r>
                <a:rPr lang="zh-CN" altLang="en-US" sz="3200">
                  <a:solidFill>
                    <a:srgbClr val="FF0000"/>
                  </a:solidFill>
                  <a:latin typeface="微软雅黑" charset="-122"/>
                  <a:ea typeface="微软雅黑" charset="-122"/>
                </a:rPr>
                <a:t>广口瓶</a:t>
              </a:r>
            </a:p>
            <a:p>
              <a:pPr algn="ctr">
                <a:spcBef>
                  <a:spcPct val="50000"/>
                </a:spcBef>
              </a:pPr>
              <a:r>
                <a:rPr lang="zh-CN" altLang="en-US" sz="3200">
                  <a:latin typeface="微软雅黑" charset="-122"/>
                  <a:ea typeface="微软雅黑" charset="-122"/>
                </a:rPr>
                <a:t>盛放</a:t>
              </a:r>
              <a:r>
                <a:rPr lang="zh-CN" altLang="en-US" sz="3200">
                  <a:solidFill>
                    <a:srgbClr val="FF0000"/>
                  </a:solidFill>
                  <a:latin typeface="微软雅黑" charset="-122"/>
                  <a:ea typeface="微软雅黑" charset="-122"/>
                </a:rPr>
                <a:t>固体试剂</a:t>
              </a:r>
            </a:p>
          </p:txBody>
        </p:sp>
      </p:grpSp>
      <p:grpSp>
        <p:nvGrpSpPr>
          <p:cNvPr id="307204" name="Group 9"/>
          <p:cNvGrpSpPr>
            <a:grpSpLocks/>
          </p:cNvGrpSpPr>
          <p:nvPr/>
        </p:nvGrpSpPr>
        <p:grpSpPr bwMode="auto">
          <a:xfrm>
            <a:off x="3705225" y="2103438"/>
            <a:ext cx="2974975" cy="3605212"/>
            <a:chOff x="2245" y="944"/>
            <a:chExt cx="1963" cy="2338"/>
          </a:xfrm>
        </p:grpSpPr>
        <p:pic>
          <p:nvPicPr>
            <p:cNvPr id="307205" name="Picture 10" descr="细口瓶"/>
            <p:cNvPicPr>
              <a:picLocks noChangeAspect="1" noChangeArrowheads="1"/>
            </p:cNvPicPr>
            <p:nvPr/>
          </p:nvPicPr>
          <p:blipFill>
            <a:blip r:embed="rId4"/>
            <a:srcRect/>
            <a:stretch>
              <a:fillRect/>
            </a:stretch>
          </p:blipFill>
          <p:spPr bwMode="auto">
            <a:xfrm>
              <a:off x="2354" y="944"/>
              <a:ext cx="1854" cy="1270"/>
            </a:xfrm>
            <a:prstGeom prst="rect">
              <a:avLst/>
            </a:prstGeom>
            <a:noFill/>
            <a:ln w="9525">
              <a:noFill/>
              <a:miter lim="800000"/>
              <a:headEnd/>
              <a:tailEnd/>
            </a:ln>
          </p:spPr>
        </p:pic>
        <p:sp>
          <p:nvSpPr>
            <p:cNvPr id="307206" name="Text Box 11"/>
            <p:cNvSpPr txBox="1">
              <a:spLocks noChangeArrowheads="1"/>
            </p:cNvSpPr>
            <p:nvPr/>
          </p:nvSpPr>
          <p:spPr bwMode="auto">
            <a:xfrm>
              <a:off x="2245" y="2432"/>
              <a:ext cx="1860" cy="850"/>
            </a:xfrm>
            <a:prstGeom prst="rect">
              <a:avLst/>
            </a:prstGeom>
            <a:noFill/>
            <a:ln w="9525">
              <a:noFill/>
              <a:miter lim="800000"/>
              <a:headEnd/>
              <a:tailEnd/>
            </a:ln>
          </p:spPr>
          <p:txBody>
            <a:bodyPr>
              <a:spAutoFit/>
            </a:bodyPr>
            <a:lstStyle/>
            <a:p>
              <a:pPr algn="ctr">
                <a:spcBef>
                  <a:spcPct val="50000"/>
                </a:spcBef>
              </a:pPr>
              <a:r>
                <a:rPr lang="zh-CN" altLang="en-US" sz="3200">
                  <a:solidFill>
                    <a:srgbClr val="FF0000"/>
                  </a:solidFill>
                  <a:latin typeface="微软雅黑" charset="-122"/>
                  <a:ea typeface="微软雅黑" charset="-122"/>
                </a:rPr>
                <a:t>细口瓶</a:t>
              </a:r>
            </a:p>
            <a:p>
              <a:pPr algn="ctr">
                <a:spcBef>
                  <a:spcPct val="50000"/>
                </a:spcBef>
              </a:pPr>
              <a:r>
                <a:rPr lang="zh-CN" altLang="en-US" sz="3200">
                  <a:latin typeface="微软雅黑" charset="-122"/>
                  <a:ea typeface="微软雅黑" charset="-122"/>
                </a:rPr>
                <a:t>盛放</a:t>
              </a:r>
              <a:r>
                <a:rPr lang="zh-CN" altLang="en-US" sz="3200">
                  <a:solidFill>
                    <a:srgbClr val="FF0000"/>
                  </a:solidFill>
                  <a:latin typeface="微软雅黑" charset="-122"/>
                  <a:ea typeface="微软雅黑" charset="-122"/>
                </a:rPr>
                <a:t>液体试剂</a:t>
              </a: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Rot="1" noChangeArrowheads="1"/>
          </p:cNvSpPr>
          <p:nvPr/>
        </p:nvSpPr>
        <p:spPr bwMode="auto">
          <a:xfrm>
            <a:off x="0" y="1357313"/>
            <a:ext cx="9144000" cy="655637"/>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zh-CN" altLang="en-US" sz="3200" b="1">
                <a:latin typeface="微软雅黑" charset="-122"/>
                <a:ea typeface="微软雅黑" charset="-122"/>
              </a:rPr>
              <a:t>化学试剂的存放</a:t>
            </a:r>
            <a:r>
              <a:rPr lang="en-US" altLang="zh-CN" sz="3200" b="1">
                <a:latin typeface="微软雅黑" charset="-122"/>
                <a:ea typeface="微软雅黑" charset="-122"/>
              </a:rPr>
              <a:t>——</a:t>
            </a:r>
            <a:r>
              <a:rPr lang="zh-CN" altLang="en-US" sz="3200" b="1">
                <a:latin typeface="微软雅黑" charset="-122"/>
                <a:ea typeface="微软雅黑" charset="-122"/>
              </a:rPr>
              <a:t>试剂瓶</a:t>
            </a:r>
            <a:r>
              <a:rPr lang="zh-CN" altLang="en-US" sz="3200" b="1">
                <a:solidFill>
                  <a:srgbClr val="FF0000"/>
                </a:solidFill>
                <a:latin typeface="微软雅黑" charset="-122"/>
                <a:ea typeface="微软雅黑" charset="-122"/>
              </a:rPr>
              <a:t>颜色</a:t>
            </a:r>
            <a:r>
              <a:rPr lang="zh-CN" altLang="en-US" sz="3200" b="1">
                <a:latin typeface="微软雅黑" charset="-122"/>
                <a:ea typeface="微软雅黑" charset="-122"/>
              </a:rPr>
              <a:t>的选择</a:t>
            </a:r>
          </a:p>
          <a:p>
            <a:pPr marL="342900" indent="-342900">
              <a:spcBef>
                <a:spcPct val="20000"/>
              </a:spcBef>
              <a:buFont typeface="Wingdings" pitchFamily="2" charset="2"/>
              <a:buChar char="Ø"/>
            </a:pPr>
            <a:endParaRPr lang="en-US" altLang="zh-CN" sz="3200">
              <a:latin typeface="微软雅黑" charset="-122"/>
              <a:ea typeface="微软雅黑" charset="-122"/>
            </a:endParaRPr>
          </a:p>
        </p:txBody>
      </p:sp>
      <p:sp>
        <p:nvSpPr>
          <p:cNvPr id="308226" name="Text Box 3"/>
          <p:cNvSpPr txBox="1">
            <a:spLocks noChangeArrowheads="1"/>
          </p:cNvSpPr>
          <p:nvPr/>
        </p:nvSpPr>
        <p:spPr bwMode="auto">
          <a:xfrm>
            <a:off x="0" y="5516563"/>
            <a:ext cx="2555875" cy="579437"/>
          </a:xfrm>
          <a:prstGeom prst="rect">
            <a:avLst/>
          </a:prstGeom>
          <a:noFill/>
          <a:ln w="9525">
            <a:noFill/>
            <a:miter lim="800000"/>
            <a:headEnd/>
            <a:tailEnd/>
          </a:ln>
        </p:spPr>
        <p:txBody>
          <a:bodyPr>
            <a:spAutoFit/>
          </a:bodyPr>
          <a:lstStyle/>
          <a:p>
            <a:pPr algn="ctr">
              <a:spcBef>
                <a:spcPct val="50000"/>
              </a:spcBef>
            </a:pPr>
            <a:r>
              <a:rPr lang="zh-CN" altLang="en-US" sz="3200">
                <a:solidFill>
                  <a:srgbClr val="FF0000"/>
                </a:solidFill>
                <a:latin typeface="微软雅黑" charset="-122"/>
                <a:ea typeface="微软雅黑" charset="-122"/>
              </a:rPr>
              <a:t>棕色试剂瓶</a:t>
            </a:r>
          </a:p>
        </p:txBody>
      </p:sp>
      <p:pic>
        <p:nvPicPr>
          <p:cNvPr id="308227" name="Picture 4" descr="棕色瓶"/>
          <p:cNvPicPr>
            <a:picLocks noChangeAspect="1" noChangeArrowheads="1"/>
          </p:cNvPicPr>
          <p:nvPr/>
        </p:nvPicPr>
        <p:blipFill>
          <a:blip r:embed="rId2"/>
          <a:srcRect/>
          <a:stretch>
            <a:fillRect/>
          </a:stretch>
        </p:blipFill>
        <p:spPr bwMode="auto">
          <a:xfrm>
            <a:off x="785813" y="2286000"/>
            <a:ext cx="1230312" cy="2901950"/>
          </a:xfrm>
          <a:prstGeom prst="rect">
            <a:avLst/>
          </a:prstGeom>
          <a:noFill/>
          <a:ln w="9525">
            <a:noFill/>
            <a:miter lim="800000"/>
            <a:headEnd/>
            <a:tailEnd/>
          </a:ln>
        </p:spPr>
      </p:pic>
      <p:sp>
        <p:nvSpPr>
          <p:cNvPr id="308228" name="Text Box 5"/>
          <p:cNvSpPr txBox="1">
            <a:spLocks noChangeArrowheads="1"/>
          </p:cNvSpPr>
          <p:nvPr/>
        </p:nvSpPr>
        <p:spPr bwMode="auto">
          <a:xfrm>
            <a:off x="2411413" y="2852738"/>
            <a:ext cx="6408737" cy="2220912"/>
          </a:xfrm>
          <a:prstGeom prst="rect">
            <a:avLst/>
          </a:prstGeom>
          <a:noFill/>
          <a:ln w="9525">
            <a:noFill/>
            <a:miter lim="800000"/>
            <a:headEnd/>
            <a:tailEnd/>
          </a:ln>
        </p:spPr>
        <p:txBody>
          <a:bodyPr>
            <a:spAutoFit/>
          </a:bodyPr>
          <a:lstStyle/>
          <a:p>
            <a:pPr>
              <a:lnSpc>
                <a:spcPct val="150000"/>
              </a:lnSpc>
              <a:spcBef>
                <a:spcPct val="50000"/>
              </a:spcBef>
            </a:pPr>
            <a:r>
              <a:rPr lang="en-US" altLang="zh-CN" sz="3200">
                <a:solidFill>
                  <a:srgbClr val="000000"/>
                </a:solidFill>
                <a:latin typeface="微软雅黑" charset="-122"/>
                <a:ea typeface="微软雅黑" charset="-122"/>
              </a:rPr>
              <a:t>       </a:t>
            </a:r>
            <a:r>
              <a:rPr lang="zh-CN" altLang="en-US" sz="3200">
                <a:solidFill>
                  <a:srgbClr val="000000"/>
                </a:solidFill>
                <a:latin typeface="微软雅黑" charset="-122"/>
                <a:ea typeface="微软雅黑" charset="-122"/>
              </a:rPr>
              <a:t>一般用于盛放</a:t>
            </a:r>
            <a:r>
              <a:rPr lang="zh-CN" altLang="en-US" sz="3200">
                <a:solidFill>
                  <a:srgbClr val="FF0000"/>
                </a:solidFill>
                <a:latin typeface="微软雅黑" charset="-122"/>
                <a:ea typeface="微软雅黑" charset="-122"/>
              </a:rPr>
              <a:t>见光易分解</a:t>
            </a:r>
            <a:r>
              <a:rPr lang="zh-CN" altLang="en-US" sz="3200">
                <a:solidFill>
                  <a:srgbClr val="000000"/>
                </a:solidFill>
                <a:latin typeface="微软雅黑" charset="-122"/>
                <a:ea typeface="微软雅黑" charset="-122"/>
              </a:rPr>
              <a:t>的物质，并置于冷暗处，例如：硝酸</a:t>
            </a:r>
            <a:r>
              <a:rPr lang="en-US" altLang="zh-CN" sz="3200">
                <a:solidFill>
                  <a:srgbClr val="000000"/>
                </a:solidFill>
                <a:latin typeface="微软雅黑" charset="-122"/>
                <a:ea typeface="微软雅黑" charset="-122"/>
              </a:rPr>
              <a:t>AgNO</a:t>
            </a:r>
            <a:r>
              <a:rPr lang="en-US" altLang="zh-CN" sz="3200" baseline="-25000">
                <a:solidFill>
                  <a:srgbClr val="000000"/>
                </a:solidFill>
                <a:latin typeface="微软雅黑" charset="-122"/>
                <a:ea typeface="微软雅黑" charset="-122"/>
              </a:rPr>
              <a:t>3</a:t>
            </a:r>
            <a:r>
              <a:rPr lang="zh-CN" altLang="en-US" sz="3200">
                <a:solidFill>
                  <a:srgbClr val="000000"/>
                </a:solidFill>
                <a:latin typeface="微软雅黑" charset="-122"/>
                <a:ea typeface="微软雅黑" charset="-122"/>
              </a:rPr>
              <a:t>、浓</a:t>
            </a:r>
            <a:r>
              <a:rPr lang="en-US" altLang="zh-CN" sz="3200">
                <a:solidFill>
                  <a:srgbClr val="000000"/>
                </a:solidFill>
                <a:latin typeface="微软雅黑" charset="-122"/>
                <a:ea typeface="微软雅黑" charset="-122"/>
              </a:rPr>
              <a:t>HNO</a:t>
            </a:r>
            <a:r>
              <a:rPr lang="en-US" altLang="zh-CN" sz="3200" baseline="-25000">
                <a:solidFill>
                  <a:srgbClr val="000000"/>
                </a:solidFill>
                <a:latin typeface="微软雅黑" charset="-122"/>
                <a:ea typeface="微软雅黑" charset="-122"/>
              </a:rPr>
              <a:t>3</a:t>
            </a:r>
            <a:r>
              <a:rPr lang="zh-CN" altLang="en-US" sz="3200">
                <a:solidFill>
                  <a:srgbClr val="000000"/>
                </a:solidFill>
                <a:latin typeface="微软雅黑" charset="-122"/>
                <a:ea typeface="微软雅黑" charset="-122"/>
              </a:rPr>
              <a:t>、氯水等</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Rot="1" noChangeArrowheads="1"/>
          </p:cNvSpPr>
          <p:nvPr/>
        </p:nvSpPr>
        <p:spPr bwMode="auto">
          <a:xfrm>
            <a:off x="357188" y="1143000"/>
            <a:ext cx="8443912" cy="655638"/>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zh-CN" altLang="en-US" sz="3200" b="1">
                <a:latin typeface="微软雅黑" charset="-122"/>
                <a:ea typeface="微软雅黑" charset="-122"/>
              </a:rPr>
              <a:t>化学试剂的存放</a:t>
            </a:r>
            <a:r>
              <a:rPr lang="en-US" altLang="zh-CN" sz="3200" b="1">
                <a:latin typeface="微软雅黑" charset="-122"/>
                <a:ea typeface="微软雅黑" charset="-122"/>
              </a:rPr>
              <a:t>——</a:t>
            </a:r>
            <a:r>
              <a:rPr lang="zh-CN" altLang="en-US" sz="3200" b="1">
                <a:solidFill>
                  <a:srgbClr val="FF0000"/>
                </a:solidFill>
                <a:latin typeface="微软雅黑" charset="-122"/>
                <a:ea typeface="微软雅黑" charset="-122"/>
              </a:rPr>
              <a:t>瓶塞</a:t>
            </a:r>
            <a:r>
              <a:rPr lang="zh-CN" altLang="en-US" sz="3200" b="1">
                <a:latin typeface="微软雅黑" charset="-122"/>
                <a:ea typeface="微软雅黑" charset="-122"/>
              </a:rPr>
              <a:t>的选择</a:t>
            </a:r>
          </a:p>
          <a:p>
            <a:pPr marL="342900" indent="-342900">
              <a:spcBef>
                <a:spcPct val="20000"/>
              </a:spcBef>
              <a:buFont typeface="Wingdings" pitchFamily="2" charset="2"/>
              <a:buChar char="Ø"/>
            </a:pPr>
            <a:endParaRPr lang="en-US" altLang="zh-CN" sz="2800">
              <a:latin typeface="微软雅黑" charset="-122"/>
              <a:ea typeface="微软雅黑" charset="-122"/>
            </a:endParaRPr>
          </a:p>
        </p:txBody>
      </p:sp>
      <p:sp>
        <p:nvSpPr>
          <p:cNvPr id="309250" name="Text Box 3"/>
          <p:cNvSpPr txBox="1">
            <a:spLocks noChangeArrowheads="1"/>
          </p:cNvSpPr>
          <p:nvPr/>
        </p:nvSpPr>
        <p:spPr bwMode="auto">
          <a:xfrm>
            <a:off x="214313" y="2000250"/>
            <a:ext cx="8496300" cy="3540125"/>
          </a:xfrm>
          <a:prstGeom prst="rect">
            <a:avLst/>
          </a:prstGeom>
          <a:noFill/>
          <a:ln w="9525">
            <a:noFill/>
            <a:miter lim="800000"/>
            <a:headEnd/>
            <a:tailEnd/>
          </a:ln>
        </p:spPr>
        <p:txBody>
          <a:bodyPr>
            <a:spAutoFit/>
          </a:bodyPr>
          <a:lstStyle/>
          <a:p>
            <a:r>
              <a:rPr lang="en-US" altLang="zh-CN" sz="3200">
                <a:solidFill>
                  <a:srgbClr val="000000"/>
                </a:solidFill>
                <a:latin typeface="微软雅黑" charset="-122"/>
                <a:ea typeface="微软雅黑" charset="-122"/>
              </a:rPr>
              <a:t>       </a:t>
            </a:r>
            <a:r>
              <a:rPr lang="zh-CN" altLang="en-US" sz="3200">
                <a:solidFill>
                  <a:srgbClr val="FF0000"/>
                </a:solidFill>
                <a:latin typeface="微软雅黑" charset="-122"/>
                <a:ea typeface="微软雅黑" charset="-122"/>
              </a:rPr>
              <a:t>强碱溶液</a:t>
            </a:r>
            <a:r>
              <a:rPr lang="zh-CN" altLang="en-US" sz="3200">
                <a:solidFill>
                  <a:srgbClr val="000000"/>
                </a:solidFill>
                <a:latin typeface="微软雅黑" charset="-122"/>
                <a:ea typeface="微软雅黑" charset="-122"/>
              </a:rPr>
              <a:t>或因水解而碱性较强的（如碳酸钠、硅酸钠等）或 </a:t>
            </a:r>
            <a:r>
              <a:rPr lang="en-US" altLang="zh-CN" sz="3200">
                <a:solidFill>
                  <a:srgbClr val="000000"/>
                </a:solidFill>
                <a:latin typeface="微软雅黑" charset="-122"/>
                <a:ea typeface="微软雅黑" charset="-122"/>
              </a:rPr>
              <a:t>HF </a:t>
            </a:r>
            <a:r>
              <a:rPr lang="zh-CN" altLang="en-US" sz="3200">
                <a:solidFill>
                  <a:srgbClr val="000000"/>
                </a:solidFill>
                <a:latin typeface="微软雅黑" charset="-122"/>
                <a:ea typeface="微软雅黑" charset="-122"/>
              </a:rPr>
              <a:t>等能与玻璃反应的试剂在存放时，不能用玻璃塞，只能用</a:t>
            </a:r>
            <a:r>
              <a:rPr lang="zh-CN" altLang="en-US" sz="3200">
                <a:solidFill>
                  <a:srgbClr val="FF0000"/>
                </a:solidFill>
                <a:latin typeface="微软雅黑" charset="-122"/>
                <a:ea typeface="微软雅黑" charset="-122"/>
              </a:rPr>
              <a:t>橡皮塞</a:t>
            </a:r>
            <a:r>
              <a:rPr lang="zh-CN" altLang="en-US" sz="3200">
                <a:solidFill>
                  <a:srgbClr val="000000"/>
                </a:solidFill>
                <a:latin typeface="微软雅黑" charset="-122"/>
                <a:ea typeface="微软雅黑" charset="-122"/>
              </a:rPr>
              <a:t>。</a:t>
            </a:r>
          </a:p>
          <a:p>
            <a:r>
              <a:rPr lang="zh-CN" altLang="en-US" sz="3200">
                <a:solidFill>
                  <a:srgbClr val="000000"/>
                </a:solidFill>
                <a:latin typeface="微软雅黑" charset="-122"/>
                <a:ea typeface="微软雅黑" charset="-122"/>
              </a:rPr>
              <a:t>       </a:t>
            </a:r>
          </a:p>
          <a:p>
            <a:r>
              <a:rPr lang="zh-CN" altLang="en-US" sz="3200">
                <a:solidFill>
                  <a:srgbClr val="000000"/>
                </a:solidFill>
                <a:latin typeface="微软雅黑" charset="-122"/>
                <a:ea typeface="微软雅黑" charset="-122"/>
              </a:rPr>
              <a:t>       有</a:t>
            </a:r>
            <a:r>
              <a:rPr lang="zh-CN" altLang="en-US" sz="3200">
                <a:solidFill>
                  <a:srgbClr val="FF0000"/>
                </a:solidFill>
                <a:latin typeface="微软雅黑" charset="-122"/>
                <a:ea typeface="微软雅黑" charset="-122"/>
              </a:rPr>
              <a:t>强氧化性的、能腐蚀橡胶的</a:t>
            </a:r>
            <a:r>
              <a:rPr lang="zh-CN" altLang="en-US" sz="3200">
                <a:solidFill>
                  <a:srgbClr val="000000"/>
                </a:solidFill>
                <a:latin typeface="微软雅黑" charset="-122"/>
                <a:ea typeface="微软雅黑" charset="-122"/>
              </a:rPr>
              <a:t>物质（如硝酸、液溴或溴水等）在存放时，不能用橡皮塞，只能</a:t>
            </a:r>
            <a:r>
              <a:rPr lang="zh-CN" altLang="en-US" sz="3200">
                <a:solidFill>
                  <a:srgbClr val="FF0000"/>
                </a:solidFill>
                <a:latin typeface="微软雅黑" charset="-122"/>
                <a:ea typeface="微软雅黑" charset="-122"/>
              </a:rPr>
              <a:t>用玻璃塞</a:t>
            </a:r>
            <a:r>
              <a:rPr lang="zh-CN" altLang="en-US" sz="3200">
                <a:solidFill>
                  <a:srgbClr val="000000"/>
                </a:solidFill>
                <a:latin typeface="微软雅黑" charset="-122"/>
                <a:ea typeface="微软雅黑" charset="-122"/>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3757642_301056"/>
          <p:cNvPicPr>
            <a:picLocks noChangeAspect="1" noChangeArrowheads="1"/>
          </p:cNvPicPr>
          <p:nvPr/>
        </p:nvPicPr>
        <p:blipFill>
          <a:blip r:embed="rId2"/>
          <a:srcRect/>
          <a:stretch>
            <a:fillRect/>
          </a:stretch>
        </p:blipFill>
        <p:spPr bwMode="auto">
          <a:xfrm>
            <a:off x="0" y="0"/>
            <a:ext cx="4643438" cy="6858000"/>
          </a:xfrm>
          <a:prstGeom prst="rect">
            <a:avLst/>
          </a:prstGeom>
          <a:noFill/>
          <a:ln w="9525">
            <a:noFill/>
            <a:miter lim="800000"/>
            <a:headEnd/>
            <a:tailEnd/>
          </a:ln>
        </p:spPr>
      </p:pic>
      <p:pic>
        <p:nvPicPr>
          <p:cNvPr id="27650" name="Picture 5" descr="3757643_965093"/>
          <p:cNvPicPr>
            <a:picLocks noChangeAspect="1" noChangeArrowheads="1"/>
          </p:cNvPicPr>
          <p:nvPr/>
        </p:nvPicPr>
        <p:blipFill>
          <a:blip r:embed="rId3"/>
          <a:srcRect/>
          <a:stretch>
            <a:fillRect/>
          </a:stretch>
        </p:blipFill>
        <p:spPr bwMode="auto">
          <a:xfrm>
            <a:off x="4643438" y="0"/>
            <a:ext cx="4500562" cy="6858000"/>
          </a:xfrm>
          <a:prstGeom prst="rect">
            <a:avLst/>
          </a:prstGeom>
          <a:noFill/>
          <a:ln w="9525">
            <a:noFill/>
            <a:miter lim="800000"/>
            <a:headEnd/>
            <a:tailEnd/>
          </a:ln>
        </p:spPr>
      </p:pic>
      <p:sp>
        <p:nvSpPr>
          <p:cNvPr id="20483" name="Rectangle 3"/>
          <p:cNvSpPr>
            <a:spLocks noGrp="1" noChangeArrowheads="1"/>
          </p:cNvSpPr>
          <p:nvPr/>
        </p:nvSpPr>
        <p:spPr bwMode="auto">
          <a:xfrm>
            <a:off x="285720" y="1214422"/>
            <a:ext cx="8429684" cy="4286280"/>
          </a:xfrm>
          <a:prstGeom prst="rect">
            <a:avLst/>
          </a:prstGeom>
          <a:extLst>
            <a:ext uri="{909E8E84-426E-40DD-AFC4-6F175D3DCCD1}"/>
            <a:ext uri="{91240B29-F687-4F45-9708-019B960494DF}"/>
            <a:ext uri="{AF507438-7753-43E0-B8FC-AC1667EBCBE1}"/>
          </a:extLst>
        </p:spPr>
        <p:style>
          <a:lnRef idx="0">
            <a:schemeClr val="accent3"/>
          </a:lnRef>
          <a:fillRef idx="3">
            <a:schemeClr val="accent3"/>
          </a:fillRef>
          <a:effectRef idx="3">
            <a:schemeClr val="accent3"/>
          </a:effectRef>
          <a:fontRef idx="minor">
            <a:schemeClr val="lt1"/>
          </a:fontRef>
        </p:style>
        <p:txBody>
          <a:bodyPr/>
          <a:lstStyle>
            <a:lvl1pPr marL="342900" indent="-342900" algn="l" eaLnBrk="0" hangingPunct="0">
              <a:spcBef>
                <a:spcPct val="20000"/>
              </a:spcBef>
              <a:buClr>
                <a:srgbClr val="0000D4"/>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lgn="l" eaLnBrk="0" hangingPunct="0">
              <a:spcBef>
                <a:spcPct val="20000"/>
              </a:spcBef>
              <a:buClr>
                <a:srgbClr val="0000D4"/>
              </a:buClr>
              <a:buSzPct val="75000"/>
              <a:buFont typeface="Wingdings" panose="05000000000000000000" pitchFamily="2" charset="2"/>
              <a:buChar char="n"/>
              <a:defRPr sz="2800">
                <a:solidFill>
                  <a:schemeClr val="tx1"/>
                </a:solidFill>
                <a:latin typeface="Arial" panose="020B0604020202020204" pitchFamily="34" charset="0"/>
              </a:defRPr>
            </a:lvl2pPr>
            <a:lvl3pPr marL="1143000" indent="-228600" algn="l" eaLnBrk="0" hangingPunct="0">
              <a:spcBef>
                <a:spcPct val="20000"/>
              </a:spcBef>
              <a:buClr>
                <a:srgbClr val="0000D4"/>
              </a:buClr>
              <a:buSzPct val="75000"/>
              <a:buFont typeface="Wingdings" panose="05000000000000000000" pitchFamily="2" charset="2"/>
              <a:buChar char="n"/>
              <a:defRPr sz="2400">
                <a:solidFill>
                  <a:schemeClr val="tx1"/>
                </a:solidFill>
                <a:latin typeface="Arial" panose="020B0604020202020204" pitchFamily="34" charset="0"/>
              </a:defRPr>
            </a:lvl3pPr>
            <a:lvl4pPr marL="1600200" indent="-228600" algn="l" eaLnBrk="0" hangingPunct="0">
              <a:spcBef>
                <a:spcPct val="20000"/>
              </a:spcBef>
              <a:buClr>
                <a:srgbClr val="0000D4"/>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lgn="l" eaLnBrk="0" hangingPunct="0">
              <a:spcBef>
                <a:spcPct val="20000"/>
              </a:spcBef>
              <a:buClr>
                <a:srgbClr val="0000D4"/>
              </a:buClr>
              <a:buSzPct val="7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D4"/>
              </a:buClr>
              <a:buSzPct val="7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D4"/>
              </a:buClr>
              <a:buSzPct val="7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D4"/>
              </a:buClr>
              <a:buSzPct val="7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D4"/>
              </a:buClr>
              <a:buSzPct val="75000"/>
              <a:buFont typeface="Wingdings" panose="05000000000000000000" pitchFamily="2" charset="2"/>
              <a:buChar char="n"/>
              <a:defRPr sz="2000">
                <a:solidFill>
                  <a:schemeClr val="tx1"/>
                </a:solidFill>
                <a:latin typeface="Arial" panose="020B0604020202020204" pitchFamily="34" charset="0"/>
              </a:defRPr>
            </a:lvl9pPr>
          </a:lstStyle>
          <a:p>
            <a:pPr marL="0" indent="1352550" defTabSz="913765">
              <a:lnSpc>
                <a:spcPct val="150000"/>
              </a:lnSpc>
              <a:buFont typeface="Wingdings" panose="05000000000000000000" pitchFamily="2" charset="2"/>
              <a:buNone/>
              <a:defRPr/>
            </a:pPr>
            <a:r>
              <a:rPr lang="zh-CN" altLang="en-US" sz="4000" dirty="0" smtClean="0">
                <a:solidFill>
                  <a:srgbClr val="0D0D0D"/>
                </a:solidFill>
                <a:latin typeface="微软雅黑" panose="020B0503020204020204" pitchFamily="34" charset="-122"/>
                <a:ea typeface="微软雅黑" panose="020B0503020204020204" pitchFamily="34" charset="-122"/>
              </a:rPr>
              <a:t>宁波大学一化学实验室</a:t>
            </a:r>
            <a:r>
              <a:rPr lang="zh-CN" altLang="en-US" sz="4000" dirty="0" smtClean="0">
                <a:latin typeface="微软雅黑" panose="020B0503020204020204" pitchFamily="34" charset="-122"/>
                <a:ea typeface="微软雅黑" panose="020B0503020204020204" pitchFamily="34" charset="-122"/>
              </a:rPr>
              <a:t>两</a:t>
            </a:r>
            <a:r>
              <a:rPr lang="zh-CN" altLang="en-US" sz="4000" dirty="0">
                <a:latin typeface="微软雅黑" panose="020B0503020204020204" pitchFamily="34" charset="-122"/>
                <a:ea typeface="微软雅黑" panose="020B0503020204020204" pitchFamily="34" charset="-122"/>
              </a:rPr>
              <a:t>个粗心的</a:t>
            </a:r>
            <a:r>
              <a:rPr lang="zh-CN" altLang="en-US" sz="4000" dirty="0" smtClean="0">
                <a:latin typeface="微软雅黑" panose="020B0503020204020204" pitchFamily="34" charset="-122"/>
                <a:ea typeface="微软雅黑" panose="020B0503020204020204" pitchFamily="34" charset="-122"/>
              </a:rPr>
              <a:t>学生在</a:t>
            </a:r>
            <a:r>
              <a:rPr lang="zh-CN" altLang="en-US" sz="4000" dirty="0">
                <a:latin typeface="微软雅黑" panose="020B0503020204020204" pitchFamily="34" charset="-122"/>
                <a:ea typeface="微软雅黑" panose="020B0503020204020204" pitchFamily="34" charset="-122"/>
              </a:rPr>
              <a:t>该实验室做</a:t>
            </a:r>
            <a:r>
              <a:rPr lang="zh-CN" altLang="en-US" sz="4000" dirty="0" smtClean="0">
                <a:latin typeface="微软雅黑" panose="020B0503020204020204" pitchFamily="34" charset="-122"/>
                <a:ea typeface="微软雅黑" panose="020B0503020204020204" pitchFamily="34" charset="-122"/>
              </a:rPr>
              <a:t>实验</a:t>
            </a:r>
            <a:r>
              <a:rPr lang="en-US" altLang="zh-CN" sz="4000" dirty="0" smtClean="0">
                <a:latin typeface="微软雅黑" panose="020B0503020204020204" pitchFamily="34" charset="-122"/>
                <a:ea typeface="微软雅黑" panose="020B0503020204020204" pitchFamily="34" charset="-122"/>
              </a:rPr>
              <a:t>(</a:t>
            </a:r>
            <a:r>
              <a:rPr lang="zh-CN" altLang="en-US" sz="4000" dirty="0" smtClean="0">
                <a:latin typeface="微软雅黑" panose="020B0503020204020204" pitchFamily="34" charset="-122"/>
                <a:ea typeface="微软雅黑" panose="020B0503020204020204" pitchFamily="34" charset="-122"/>
              </a:rPr>
              <a:t>用</a:t>
            </a:r>
            <a:r>
              <a:rPr lang="zh-CN" altLang="en-US" sz="4000" dirty="0">
                <a:latin typeface="微软雅黑" panose="020B0503020204020204" pitchFamily="34" charset="-122"/>
                <a:ea typeface="微软雅黑" panose="020B0503020204020204" pitchFamily="34" charset="-122"/>
              </a:rPr>
              <a:t>电磁炉熔化</a:t>
            </a:r>
            <a:r>
              <a:rPr lang="zh-CN" altLang="en-US" sz="4000" dirty="0" smtClean="0">
                <a:latin typeface="微软雅黑" panose="020B0503020204020204" pitchFamily="34" charset="-122"/>
                <a:ea typeface="微软雅黑" panose="020B0503020204020204" pitchFamily="34" charset="-122"/>
              </a:rPr>
              <a:t>石蜡</a:t>
            </a:r>
            <a:r>
              <a:rPr lang="en-US" altLang="zh-CN" sz="4000" dirty="0" smtClean="0">
                <a:latin typeface="微软雅黑" panose="020B0503020204020204" pitchFamily="34" charset="-122"/>
                <a:ea typeface="微软雅黑" panose="020B0503020204020204" pitchFamily="34" charset="-122"/>
              </a:rPr>
              <a:t>),</a:t>
            </a:r>
            <a:r>
              <a:rPr lang="zh-CN" altLang="en-US" sz="4000" dirty="0" smtClean="0">
                <a:latin typeface="微软雅黑" panose="020B0503020204020204" pitchFamily="34" charset="-122"/>
                <a:ea typeface="微软雅黑" panose="020B0503020204020204" pitchFamily="34" charset="-122"/>
              </a:rPr>
              <a:t>后来</a:t>
            </a:r>
            <a:r>
              <a:rPr lang="zh-CN" altLang="en-US" sz="4000" b="1" dirty="0">
                <a:solidFill>
                  <a:srgbClr val="FF0000"/>
                </a:solidFill>
                <a:latin typeface="微软雅黑" panose="020B0503020204020204" pitchFamily="34" charset="-122"/>
                <a:ea typeface="微软雅黑" panose="020B0503020204020204" pitchFamily="34" charset="-122"/>
              </a:rPr>
              <a:t>暂时离开了一会</a:t>
            </a:r>
            <a:r>
              <a:rPr lang="zh-CN" altLang="en-US" sz="4000" dirty="0">
                <a:latin typeface="微软雅黑" panose="020B0503020204020204" pitchFamily="34" charset="-122"/>
                <a:ea typeface="微软雅黑" panose="020B0503020204020204" pitchFamily="34" charset="-122"/>
              </a:rPr>
              <a:t>，</a:t>
            </a:r>
            <a:r>
              <a:rPr lang="zh-CN" altLang="en-US" sz="4000" dirty="0">
                <a:solidFill>
                  <a:srgbClr val="FF0000"/>
                </a:solidFill>
                <a:latin typeface="微软雅黑" panose="020B0503020204020204" pitchFamily="34" charset="-122"/>
                <a:ea typeface="微软雅黑" panose="020B0503020204020204" pitchFamily="34" charset="-122"/>
              </a:rPr>
              <a:t>没想到就发生了火灾</a:t>
            </a:r>
            <a:r>
              <a:rPr lang="zh-CN" altLang="en-US" sz="4000" dirty="0">
                <a:latin typeface="微软雅黑" panose="020B0503020204020204" pitchFamily="34" charset="-122"/>
                <a:ea typeface="微软雅黑" panose="020B0503020204020204" pitchFamily="34"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Rot="1" noChangeArrowheads="1"/>
          </p:cNvSpPr>
          <p:nvPr/>
        </p:nvSpPr>
        <p:spPr bwMode="auto">
          <a:xfrm>
            <a:off x="0" y="1885950"/>
            <a:ext cx="9144000" cy="4471988"/>
          </a:xfrm>
          <a:prstGeom prst="rect">
            <a:avLst/>
          </a:prstGeom>
          <a:noFill/>
          <a:ln w="9525">
            <a:noFill/>
            <a:miter lim="800000"/>
            <a:headEnd/>
            <a:tailEnd/>
          </a:ln>
        </p:spPr>
        <p:txBody>
          <a:bodyPr/>
          <a:lstStyle/>
          <a:p>
            <a:pPr>
              <a:spcBef>
                <a:spcPct val="20000"/>
              </a:spcBef>
            </a:pPr>
            <a:r>
              <a:rPr lang="zh-CN" altLang="en-US" sz="2800">
                <a:latin typeface="微软雅黑" charset="-122"/>
                <a:ea typeface="微软雅黑" charset="-122"/>
              </a:rPr>
              <a:t>（</a:t>
            </a:r>
            <a:r>
              <a:rPr lang="en-US" altLang="zh-CN" sz="2800">
                <a:latin typeface="微软雅黑" charset="-122"/>
                <a:ea typeface="微软雅黑" charset="-122"/>
              </a:rPr>
              <a:t>A</a:t>
            </a:r>
            <a:r>
              <a:rPr lang="zh-CN" altLang="en-US" sz="2800">
                <a:latin typeface="微软雅黑" charset="-122"/>
                <a:ea typeface="微软雅黑" charset="-122"/>
              </a:rPr>
              <a:t>）钾、钙、钠</a:t>
            </a:r>
            <a:r>
              <a:rPr lang="zh-CN" altLang="en-US" sz="2800">
                <a:solidFill>
                  <a:srgbClr val="FF0000"/>
                </a:solidFill>
                <a:latin typeface="微软雅黑" charset="-122"/>
                <a:ea typeface="微软雅黑" charset="-122"/>
              </a:rPr>
              <a:t>在空气中极易氧化，遇水发生剧烈反应放在盛有煤油的广口瓶中以隔绝空气。</a:t>
            </a:r>
          </a:p>
          <a:p>
            <a:pPr>
              <a:spcBef>
                <a:spcPct val="20000"/>
              </a:spcBef>
            </a:pPr>
            <a:r>
              <a:rPr lang="zh-CN" altLang="en-US" sz="2800">
                <a:latin typeface="微软雅黑" charset="-122"/>
                <a:ea typeface="微软雅黑" charset="-122"/>
              </a:rPr>
              <a:t> </a:t>
            </a:r>
            <a:r>
              <a:rPr lang="en-US" altLang="zh-CN" sz="2800">
                <a:latin typeface="微软雅黑" charset="-122"/>
                <a:ea typeface="微软雅黑" charset="-122"/>
              </a:rPr>
              <a:t>(B</a:t>
            </a:r>
            <a:r>
              <a:rPr lang="zh-CN" altLang="en-US" sz="2800">
                <a:latin typeface="微软雅黑" charset="-122"/>
                <a:ea typeface="微软雅黑" charset="-122"/>
              </a:rPr>
              <a:t>）白磷着火点低（</a:t>
            </a:r>
            <a:r>
              <a:rPr lang="en-US" altLang="zh-CN" sz="2800">
                <a:latin typeface="微软雅黑" charset="-122"/>
                <a:ea typeface="微软雅黑" charset="-122"/>
              </a:rPr>
              <a:t>40℃</a:t>
            </a:r>
            <a:r>
              <a:rPr lang="zh-CN" altLang="en-US" sz="2800">
                <a:latin typeface="微软雅黑" charset="-122"/>
                <a:ea typeface="微软雅黑" charset="-122"/>
              </a:rPr>
              <a:t>）</a:t>
            </a:r>
            <a:r>
              <a:rPr lang="zh-CN" altLang="en-US" sz="2800">
                <a:solidFill>
                  <a:srgbClr val="6600FF"/>
                </a:solidFill>
                <a:latin typeface="微软雅黑" charset="-122"/>
                <a:ea typeface="微软雅黑" charset="-122"/>
              </a:rPr>
              <a:t>，</a:t>
            </a:r>
            <a:r>
              <a:rPr lang="zh-CN" altLang="en-US" sz="2800">
                <a:solidFill>
                  <a:srgbClr val="FF0000"/>
                </a:solidFill>
                <a:latin typeface="微软雅黑" charset="-122"/>
                <a:ea typeface="微软雅黑" charset="-122"/>
              </a:rPr>
              <a:t>在空气中能缓慢氧化而自燃，通常保存在冷水中。</a:t>
            </a:r>
          </a:p>
          <a:p>
            <a:pPr>
              <a:spcBef>
                <a:spcPct val="20000"/>
              </a:spcBef>
            </a:pPr>
            <a:r>
              <a:rPr lang="zh-CN" altLang="en-US" sz="2800">
                <a:latin typeface="微软雅黑" charset="-122"/>
                <a:ea typeface="微软雅黑" charset="-122"/>
              </a:rPr>
              <a:t>（</a:t>
            </a:r>
            <a:r>
              <a:rPr lang="en-US" altLang="zh-CN" sz="2800">
                <a:latin typeface="微软雅黑" charset="-122"/>
                <a:ea typeface="微软雅黑" charset="-122"/>
              </a:rPr>
              <a:t>C</a:t>
            </a:r>
            <a:r>
              <a:rPr lang="zh-CN" altLang="en-US" sz="2800">
                <a:latin typeface="微软雅黑" charset="-122"/>
                <a:ea typeface="微软雅黑" charset="-122"/>
              </a:rPr>
              <a:t>）液溴有毒且易挥发，</a:t>
            </a:r>
            <a:r>
              <a:rPr lang="zh-CN" altLang="en-US" sz="2800">
                <a:solidFill>
                  <a:srgbClr val="FF0000"/>
                </a:solidFill>
                <a:latin typeface="微软雅黑" charset="-122"/>
                <a:ea typeface="微软雅黑" charset="-122"/>
              </a:rPr>
              <a:t>需盛放在磨口的细口瓶里，用玻璃塞并加些水</a:t>
            </a:r>
            <a:r>
              <a:rPr lang="en-US" altLang="zh-CN" sz="2800">
                <a:solidFill>
                  <a:srgbClr val="FF0000"/>
                </a:solidFill>
                <a:latin typeface="微软雅黑" charset="-122"/>
                <a:ea typeface="微软雅黑" charset="-122"/>
              </a:rPr>
              <a:t>(</a:t>
            </a:r>
            <a:r>
              <a:rPr lang="zh-CN" altLang="en-US" sz="2800">
                <a:solidFill>
                  <a:srgbClr val="FF0000"/>
                </a:solidFill>
                <a:latin typeface="微软雅黑" charset="-122"/>
                <a:ea typeface="微软雅黑" charset="-122"/>
              </a:rPr>
              <a:t>水覆盖在液溴上面，起水封作用</a:t>
            </a:r>
            <a:r>
              <a:rPr lang="en-US" altLang="zh-CN" sz="2800">
                <a:solidFill>
                  <a:srgbClr val="FF0000"/>
                </a:solidFill>
                <a:latin typeface="微软雅黑" charset="-122"/>
                <a:ea typeface="微软雅黑" charset="-122"/>
              </a:rPr>
              <a:t>)</a:t>
            </a:r>
          </a:p>
          <a:p>
            <a:pPr>
              <a:spcBef>
                <a:spcPct val="20000"/>
              </a:spcBef>
            </a:pPr>
            <a:r>
              <a:rPr lang="zh-CN" altLang="en-US" sz="2800">
                <a:latin typeface="微软雅黑" charset="-122"/>
                <a:ea typeface="微软雅黑" charset="-122"/>
              </a:rPr>
              <a:t>（</a:t>
            </a:r>
            <a:r>
              <a:rPr lang="en-US" altLang="zh-CN" sz="2800">
                <a:latin typeface="微软雅黑" charset="-122"/>
                <a:ea typeface="微软雅黑" charset="-122"/>
              </a:rPr>
              <a:t>D</a:t>
            </a:r>
            <a:r>
              <a:rPr lang="zh-CN" altLang="en-US" sz="2800">
                <a:latin typeface="微软雅黑" charset="-122"/>
                <a:ea typeface="微软雅黑" charset="-122"/>
              </a:rPr>
              <a:t>）浓盐酸、浓氨水等容易挥发，应</a:t>
            </a:r>
            <a:r>
              <a:rPr lang="zh-CN" altLang="en-US" sz="2800">
                <a:solidFill>
                  <a:srgbClr val="FF0000"/>
                </a:solidFill>
                <a:latin typeface="微软雅黑" charset="-122"/>
                <a:ea typeface="微软雅黑" charset="-122"/>
              </a:rPr>
              <a:t>密封保存</a:t>
            </a:r>
          </a:p>
          <a:p>
            <a:pPr>
              <a:spcBef>
                <a:spcPct val="20000"/>
              </a:spcBef>
            </a:pPr>
            <a:r>
              <a:rPr lang="zh-CN" altLang="en-US" sz="2800">
                <a:latin typeface="微软雅黑" charset="-122"/>
                <a:ea typeface="微软雅黑" charset="-122"/>
              </a:rPr>
              <a:t>（</a:t>
            </a:r>
            <a:r>
              <a:rPr lang="en-US" altLang="zh-CN" sz="2800">
                <a:latin typeface="微软雅黑" charset="-122"/>
                <a:ea typeface="微软雅黑" charset="-122"/>
              </a:rPr>
              <a:t>E</a:t>
            </a:r>
            <a:r>
              <a:rPr lang="zh-CN" altLang="en-US" sz="2800">
                <a:latin typeface="微软雅黑" charset="-122"/>
                <a:ea typeface="微软雅黑" charset="-122"/>
              </a:rPr>
              <a:t>）浓硝酸、硝酸银见光易分解</a:t>
            </a:r>
            <a:r>
              <a:rPr lang="zh-CN" altLang="en-US" sz="2800">
                <a:solidFill>
                  <a:srgbClr val="6600FF"/>
                </a:solidFill>
                <a:latin typeface="微软雅黑" charset="-122"/>
                <a:ea typeface="微软雅黑" charset="-122"/>
              </a:rPr>
              <a:t>，</a:t>
            </a:r>
            <a:r>
              <a:rPr lang="zh-CN" altLang="en-US" sz="2800">
                <a:solidFill>
                  <a:srgbClr val="FF0000"/>
                </a:solidFill>
                <a:latin typeface="微软雅黑" charset="-122"/>
                <a:ea typeface="微软雅黑" charset="-122"/>
              </a:rPr>
              <a:t>应保存在棕色瓶中，贮放在黑暗而且温度低的地方。</a:t>
            </a:r>
          </a:p>
        </p:txBody>
      </p:sp>
      <p:sp>
        <p:nvSpPr>
          <p:cNvPr id="310274" name="Rectangle 3"/>
          <p:cNvSpPr>
            <a:spLocks noChangeArrowheads="1"/>
          </p:cNvSpPr>
          <p:nvPr/>
        </p:nvSpPr>
        <p:spPr bwMode="auto">
          <a:xfrm>
            <a:off x="1071563" y="1143000"/>
            <a:ext cx="4608512" cy="585788"/>
          </a:xfrm>
          <a:prstGeom prst="rect">
            <a:avLst/>
          </a:prstGeom>
          <a:noFill/>
          <a:ln w="9525">
            <a:noFill/>
            <a:miter lim="800000"/>
            <a:headEnd/>
            <a:tailEnd/>
          </a:ln>
        </p:spPr>
        <p:txBody>
          <a:bodyPr>
            <a:spAutoFit/>
          </a:bodyPr>
          <a:lstStyle/>
          <a:p>
            <a:pPr algn="ctr">
              <a:lnSpc>
                <a:spcPct val="90000"/>
              </a:lnSpc>
              <a:spcBef>
                <a:spcPct val="20000"/>
              </a:spcBef>
              <a:buClr>
                <a:schemeClr val="hlink"/>
              </a:buClr>
              <a:buSzPct val="70000"/>
              <a:buFont typeface="Wingdings" pitchFamily="2" charset="2"/>
              <a:buChar char="Ø"/>
            </a:pPr>
            <a:r>
              <a:rPr lang="zh-CN" altLang="en-US" sz="3600" b="1">
                <a:latin typeface="微软雅黑" charset="-122"/>
                <a:ea typeface="微软雅黑" charset="-122"/>
              </a:rPr>
              <a:t>一些</a:t>
            </a:r>
            <a:r>
              <a:rPr lang="zh-CN" altLang="en-US" sz="3600" b="1">
                <a:solidFill>
                  <a:srgbClr val="FF0000"/>
                </a:solidFill>
                <a:latin typeface="微软雅黑" charset="-122"/>
                <a:ea typeface="微软雅黑" charset="-122"/>
              </a:rPr>
              <a:t>特殊试</a:t>
            </a:r>
            <a:r>
              <a:rPr lang="zh-CN" altLang="en-US" sz="3600" b="1">
                <a:latin typeface="微软雅黑" charset="-122"/>
                <a:ea typeface="微软雅黑" charset="-122"/>
              </a:rPr>
              <a:t>剂的存放</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Rot="1" noChangeArrowheads="1"/>
          </p:cNvSpPr>
          <p:nvPr/>
        </p:nvSpPr>
        <p:spPr bwMode="auto">
          <a:xfrm>
            <a:off x="0" y="2894013"/>
            <a:ext cx="9144000" cy="3535362"/>
          </a:xfrm>
          <a:prstGeom prst="rect">
            <a:avLst/>
          </a:prstGeom>
          <a:noFill/>
          <a:ln w="9525">
            <a:noFill/>
            <a:miter lim="800000"/>
            <a:headEnd/>
            <a:tailEnd/>
          </a:ln>
        </p:spPr>
        <p:txBody>
          <a:bodyPr/>
          <a:lstStyle/>
          <a:p>
            <a:pPr>
              <a:spcBef>
                <a:spcPct val="20000"/>
              </a:spcBef>
            </a:pPr>
            <a:r>
              <a:rPr lang="zh-CN" altLang="en-US" sz="2800">
                <a:latin typeface="微软雅黑" charset="-122"/>
                <a:ea typeface="微软雅黑" charset="-122"/>
              </a:rPr>
              <a:t>（</a:t>
            </a:r>
            <a:r>
              <a:rPr lang="en-US" altLang="zh-CN" sz="2800">
                <a:latin typeface="微软雅黑" charset="-122"/>
                <a:ea typeface="微软雅黑" charset="-122"/>
              </a:rPr>
              <a:t>G</a:t>
            </a:r>
            <a:r>
              <a:rPr lang="zh-CN" altLang="en-US" sz="2800">
                <a:latin typeface="微软雅黑" charset="-122"/>
                <a:ea typeface="微软雅黑" charset="-122"/>
              </a:rPr>
              <a:t>）除钾、钙、钠、白磷</a:t>
            </a:r>
            <a:r>
              <a:rPr lang="zh-CN" altLang="en-US" sz="2800">
                <a:solidFill>
                  <a:srgbClr val="FF0000"/>
                </a:solidFill>
                <a:latin typeface="微软雅黑" charset="-122"/>
                <a:ea typeface="微软雅黑" charset="-122"/>
              </a:rPr>
              <a:t>在空气中极易氧化外，硫化物、亚硫酸盐、亚铁盐、苯酚等在空气中都因缓慢氧化而变质，这些试剂应密封存放。</a:t>
            </a:r>
          </a:p>
          <a:p>
            <a:pPr>
              <a:spcBef>
                <a:spcPct val="20000"/>
              </a:spcBef>
            </a:pPr>
            <a:r>
              <a:rPr lang="zh-CN" altLang="en-US" sz="2800">
                <a:solidFill>
                  <a:schemeClr val="hlink"/>
                </a:solidFill>
                <a:latin typeface="微软雅黑" charset="-122"/>
                <a:ea typeface="微软雅黑" charset="-122"/>
              </a:rPr>
              <a:t> </a:t>
            </a:r>
            <a:r>
              <a:rPr lang="en-US" altLang="zh-CN" sz="2800">
                <a:latin typeface="微软雅黑" charset="-122"/>
                <a:ea typeface="微软雅黑" charset="-122"/>
              </a:rPr>
              <a:t>(H</a:t>
            </a:r>
            <a:r>
              <a:rPr lang="zh-CN" altLang="en-US" sz="2800">
                <a:latin typeface="微软雅黑" charset="-122"/>
                <a:ea typeface="微软雅黑" charset="-122"/>
              </a:rPr>
              <a:t>）常用的一些干燥剂（浓硫酸、无水氯化钙、</a:t>
            </a:r>
            <a:r>
              <a:rPr lang="en-US" altLang="zh-CN" sz="2800">
                <a:latin typeface="微软雅黑" charset="-122"/>
                <a:ea typeface="微软雅黑" charset="-122"/>
              </a:rPr>
              <a:t>CaO</a:t>
            </a:r>
            <a:r>
              <a:rPr lang="zh-CN" altLang="en-US" sz="2800">
                <a:latin typeface="微软雅黑" charset="-122"/>
                <a:ea typeface="微软雅黑" charset="-122"/>
              </a:rPr>
              <a:t>、</a:t>
            </a:r>
            <a:r>
              <a:rPr lang="en-US" altLang="zh-CN" sz="2800">
                <a:latin typeface="微软雅黑" charset="-122"/>
                <a:ea typeface="微软雅黑" charset="-122"/>
              </a:rPr>
              <a:t>NaOH</a:t>
            </a:r>
            <a:r>
              <a:rPr lang="zh-CN" altLang="en-US" sz="2800">
                <a:latin typeface="微软雅黑" charset="-122"/>
                <a:ea typeface="微软雅黑" charset="-122"/>
              </a:rPr>
              <a:t>）以及氯化镁、过氧化钠、电石等都应密封存放</a:t>
            </a:r>
          </a:p>
          <a:p>
            <a:pPr>
              <a:spcBef>
                <a:spcPct val="20000"/>
              </a:spcBef>
            </a:pPr>
            <a:r>
              <a:rPr lang="zh-CN" altLang="en-US" sz="2800">
                <a:latin typeface="微软雅黑" charset="-122"/>
                <a:ea typeface="微软雅黑" charset="-122"/>
              </a:rPr>
              <a:t>（</a:t>
            </a:r>
            <a:r>
              <a:rPr lang="en-US" altLang="zh-CN" sz="2800">
                <a:latin typeface="微软雅黑" charset="-122"/>
                <a:ea typeface="微软雅黑" charset="-122"/>
              </a:rPr>
              <a:t>I</a:t>
            </a:r>
            <a:r>
              <a:rPr lang="zh-CN" altLang="en-US" sz="2800">
                <a:latin typeface="微软雅黑" charset="-122"/>
                <a:ea typeface="微软雅黑" charset="-122"/>
              </a:rPr>
              <a:t>）有机物大多易挥发，且会引起橡胶的“溶胀”现象，</a:t>
            </a:r>
            <a:r>
              <a:rPr lang="zh-CN" altLang="en-US" sz="2800">
                <a:solidFill>
                  <a:srgbClr val="FF0000"/>
                </a:solidFill>
                <a:latin typeface="微软雅黑" charset="-122"/>
                <a:ea typeface="微软雅黑" charset="-122"/>
              </a:rPr>
              <a:t>应密封保存，不能使用橡胶塞</a:t>
            </a:r>
          </a:p>
        </p:txBody>
      </p:sp>
      <p:sp>
        <p:nvSpPr>
          <p:cNvPr id="311298" name="Rectangle 3"/>
          <p:cNvSpPr>
            <a:spLocks noChangeArrowheads="1"/>
          </p:cNvSpPr>
          <p:nvPr/>
        </p:nvSpPr>
        <p:spPr bwMode="auto">
          <a:xfrm>
            <a:off x="71438" y="1231900"/>
            <a:ext cx="8642350" cy="1570038"/>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zh-CN" altLang="en-US" sz="3200">
                <a:latin typeface="微软雅黑" charset="-122"/>
                <a:ea typeface="微软雅黑" charset="-122"/>
              </a:rPr>
              <a:t>（</a:t>
            </a:r>
            <a:r>
              <a:rPr lang="en-US" altLang="zh-CN" sz="3200">
                <a:latin typeface="微软雅黑" charset="-122"/>
                <a:ea typeface="微软雅黑" charset="-122"/>
              </a:rPr>
              <a:t>F</a:t>
            </a:r>
            <a:r>
              <a:rPr lang="zh-CN" altLang="en-US" sz="3200">
                <a:latin typeface="微软雅黑" charset="-122"/>
                <a:ea typeface="微软雅黑" charset="-122"/>
              </a:rPr>
              <a:t>）氢氧化钠固体易潮解</a:t>
            </a:r>
            <a:r>
              <a:rPr lang="zh-CN" altLang="en-US" sz="3200">
                <a:solidFill>
                  <a:srgbClr val="FF0000"/>
                </a:solidFill>
                <a:latin typeface="微软雅黑" charset="-122"/>
                <a:ea typeface="微软雅黑" charset="-122"/>
              </a:rPr>
              <a:t>，应盛放在易于密封的干燥大口瓶中保存；其溶液盛放在无色细口瓶里，瓶口用橡皮塞塞紧，不能用玻璃塞</a:t>
            </a:r>
            <a:r>
              <a:rPr lang="zh-CN" altLang="en-US" sz="3200">
                <a:solidFill>
                  <a:srgbClr val="6600FF"/>
                </a:solidFill>
                <a:latin typeface="微软雅黑" charset="-122"/>
                <a:ea typeface="微软雅黑" charset="-122"/>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bwMode="auto">
          <a:xfrm>
            <a:off x="1066800" y="928688"/>
            <a:ext cx="3505200" cy="487362"/>
          </a:xfrm>
          <a:noFill/>
          <a:ln>
            <a:miter lim="800000"/>
            <a:headEnd/>
            <a:tailEnd/>
          </a:ln>
        </p:spPr>
        <p:txBody>
          <a:bodyPr vert="horz" wrap="square" lIns="82314" tIns="41157" rIns="82314" bIns="41157" numCol="1" anchor="t" anchorCtr="0" compatLnSpc="1">
            <a:prstTxWarp prst="textNoShape">
              <a:avLst/>
            </a:prstTxWarp>
          </a:bodyPr>
          <a:lstStyle/>
          <a:p>
            <a:r>
              <a:rPr lang="zh-CN" altLang="en-US" sz="3600" smtClean="0">
                <a:solidFill>
                  <a:schemeClr val="tx1"/>
                </a:solidFill>
                <a:latin typeface="宋体" charset="-122"/>
                <a:ea typeface="微软雅黑" charset="-122"/>
              </a:rPr>
              <a:t>化学品的混合</a:t>
            </a:r>
          </a:p>
        </p:txBody>
      </p:sp>
      <p:sp>
        <p:nvSpPr>
          <p:cNvPr id="312322" name="Rectangle 16"/>
          <p:cNvSpPr>
            <a:spLocks noChangeArrowheads="1"/>
          </p:cNvSpPr>
          <p:nvPr/>
        </p:nvSpPr>
        <p:spPr bwMode="auto">
          <a:xfrm>
            <a:off x="357188" y="1500188"/>
            <a:ext cx="8215312" cy="5041900"/>
          </a:xfrm>
          <a:prstGeom prst="rect">
            <a:avLst/>
          </a:prstGeom>
          <a:noFill/>
          <a:ln w="9525">
            <a:noFill/>
            <a:miter lim="800000"/>
            <a:headEnd/>
            <a:tailEnd/>
          </a:ln>
        </p:spPr>
        <p:txBody>
          <a:bodyPr lIns="0" tIns="0" rIns="0" bIns="0">
            <a:spAutoFit/>
          </a:bodyPr>
          <a:lstStyle/>
          <a:p>
            <a:pPr>
              <a:spcBef>
                <a:spcPct val="50000"/>
              </a:spcBef>
              <a:spcAft>
                <a:spcPct val="40000"/>
              </a:spcAft>
              <a:buClr>
                <a:srgbClr val="000099"/>
              </a:buClr>
              <a:buFont typeface="Wingdings" pitchFamily="2" charset="2"/>
              <a:buChar char="Ø"/>
            </a:pPr>
            <a:r>
              <a:rPr lang="zh-CN" altLang="de-DE" sz="2800">
                <a:latin typeface="微软雅黑" charset="-122"/>
                <a:ea typeface="微软雅黑" charset="-122"/>
              </a:rPr>
              <a:t>化学品不可以随便混合或稀释</a:t>
            </a:r>
            <a:r>
              <a:rPr lang="zh-CN" altLang="en-US" sz="2800">
                <a:latin typeface="微软雅黑" charset="-122"/>
                <a:ea typeface="微软雅黑" charset="-122"/>
              </a:rPr>
              <a:t>，</a:t>
            </a:r>
            <a:r>
              <a:rPr lang="zh-CN" altLang="de-DE" sz="2800">
                <a:latin typeface="微软雅黑" charset="-122"/>
                <a:ea typeface="微软雅黑" charset="-122"/>
              </a:rPr>
              <a:t>除非它清楚地被表明这是安全的。</a:t>
            </a:r>
          </a:p>
          <a:p>
            <a:pPr>
              <a:spcBef>
                <a:spcPct val="50000"/>
              </a:spcBef>
              <a:spcAft>
                <a:spcPct val="40000"/>
              </a:spcAft>
              <a:buClr>
                <a:srgbClr val="000099"/>
              </a:buClr>
              <a:buFont typeface="Wingdings" pitchFamily="2" charset="2"/>
              <a:buChar char="Ø"/>
            </a:pPr>
            <a:r>
              <a:rPr lang="zh-CN" altLang="en-US" sz="2800">
                <a:latin typeface="微软雅黑" charset="-122"/>
                <a:ea typeface="微软雅黑" charset="-122"/>
              </a:rPr>
              <a:t>稀释硫酸时必须在烧杯等耐热容器内进行，而且必须在玻璃棒不断搅拌下，缓慢地将硫酸加入水中，而绝对不能将水加注到硫酸中去。在溶解氢氧化钠等发热物时，也必须在耐热容器内进行。如需将浓酸或浓碱中和，则必须先行稀释。</a:t>
            </a:r>
          </a:p>
          <a:p>
            <a:pPr>
              <a:spcBef>
                <a:spcPct val="50000"/>
              </a:spcBef>
              <a:spcAft>
                <a:spcPct val="40000"/>
              </a:spcAft>
              <a:buClr>
                <a:srgbClr val="000099"/>
              </a:buClr>
              <a:buFont typeface="Wingdings" pitchFamily="2" charset="2"/>
              <a:buChar char="Ø"/>
            </a:pPr>
            <a:r>
              <a:rPr lang="zh-CN" altLang="de-DE" sz="2800">
                <a:latin typeface="微软雅黑" charset="-122"/>
                <a:ea typeface="微软雅黑" charset="-122"/>
              </a:rPr>
              <a:t>稀释或混合的工作应该在通风橱内完成。</a:t>
            </a:r>
            <a:endParaRPr lang="en-US" altLang="zh-CN" sz="2800">
              <a:latin typeface="微软雅黑" charset="-122"/>
              <a:ea typeface="微软雅黑" charset="-122"/>
            </a:endParaRPr>
          </a:p>
          <a:p>
            <a:pPr>
              <a:spcBef>
                <a:spcPct val="50000"/>
              </a:spcBef>
              <a:spcAft>
                <a:spcPct val="40000"/>
              </a:spcAft>
              <a:buClr>
                <a:srgbClr val="000099"/>
              </a:buClr>
              <a:buFont typeface="Wingdings" pitchFamily="2" charset="2"/>
              <a:buChar char="Ø"/>
            </a:pPr>
            <a:r>
              <a:rPr lang="zh-CN" altLang="de-DE" sz="2800">
                <a:latin typeface="微软雅黑" charset="-122"/>
                <a:ea typeface="微软雅黑" charset="-122"/>
              </a:rPr>
              <a:t>化学品被错误混合可能导致危险反应。</a:t>
            </a:r>
            <a:endParaRPr lang="de-DE" altLang="zh-CN" sz="2800">
              <a:latin typeface="微软雅黑" charset="-122"/>
              <a:ea typeface="微软雅黑" charset="-122"/>
            </a:endParaRPr>
          </a:p>
        </p:txBody>
      </p:sp>
      <p:sp>
        <p:nvSpPr>
          <p:cNvPr id="312323" name="矩形 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1026"/>
          <p:cNvSpPr>
            <a:spLocks noGrp="1" noChangeArrowheads="1"/>
          </p:cNvSpPr>
          <p:nvPr>
            <p:ph type="title"/>
          </p:nvPr>
        </p:nvSpPr>
        <p:spPr bwMode="auto">
          <a:xfrm>
            <a:off x="785813" y="1000125"/>
            <a:ext cx="4532312" cy="487363"/>
          </a:xfrm>
          <a:noFill/>
          <a:ln>
            <a:miter lim="800000"/>
            <a:headEnd/>
            <a:tailEnd/>
          </a:ln>
        </p:spPr>
        <p:txBody>
          <a:bodyPr vert="horz" wrap="square" lIns="82314" tIns="41157" rIns="82314" bIns="41157" numCol="1" anchor="t" anchorCtr="0" compatLnSpc="1">
            <a:prstTxWarp prst="textNoShape">
              <a:avLst/>
            </a:prstTxWarp>
          </a:bodyPr>
          <a:lstStyle/>
          <a:p>
            <a:r>
              <a:rPr lang="zh-CN" altLang="en-US" sz="3600" smtClean="0">
                <a:solidFill>
                  <a:schemeClr val="tx1"/>
                </a:solidFill>
                <a:latin typeface="宋体" charset="-122"/>
                <a:ea typeface="微软雅黑" charset="-122"/>
              </a:rPr>
              <a:t>化学废液的安全存放</a:t>
            </a:r>
          </a:p>
        </p:txBody>
      </p:sp>
      <p:sp>
        <p:nvSpPr>
          <p:cNvPr id="313346" name="Rectangle 1038"/>
          <p:cNvSpPr>
            <a:spLocks noChangeArrowheads="1"/>
          </p:cNvSpPr>
          <p:nvPr/>
        </p:nvSpPr>
        <p:spPr bwMode="auto">
          <a:xfrm>
            <a:off x="571500" y="1643063"/>
            <a:ext cx="7842250" cy="1809750"/>
          </a:xfrm>
          <a:prstGeom prst="rect">
            <a:avLst/>
          </a:prstGeom>
          <a:noFill/>
          <a:ln w="9525">
            <a:noFill/>
            <a:miter lim="800000"/>
            <a:headEnd/>
            <a:tailEnd/>
          </a:ln>
        </p:spPr>
        <p:txBody>
          <a:bodyPr lIns="0" tIns="0" rIns="0" bIns="0">
            <a:spAutoFit/>
          </a:bodyPr>
          <a:lstStyle/>
          <a:p>
            <a:pPr fontAlgn="b">
              <a:lnSpc>
                <a:spcPct val="110000"/>
              </a:lnSpc>
              <a:spcBef>
                <a:spcPct val="20000"/>
              </a:spcBef>
              <a:spcAft>
                <a:spcPct val="10000"/>
              </a:spcAft>
              <a:buClr>
                <a:srgbClr val="000099"/>
              </a:buClr>
              <a:buFont typeface="Wingdings" pitchFamily="2" charset="2"/>
              <a:buChar char="ü"/>
            </a:pPr>
            <a:r>
              <a:rPr lang="zh-CN" altLang="de-DE" sz="2400">
                <a:latin typeface="微软雅黑" charset="-122"/>
                <a:ea typeface="微软雅黑" charset="-122"/>
              </a:rPr>
              <a:t>废液瓶不可乱堆放</a:t>
            </a:r>
          </a:p>
          <a:p>
            <a:pPr fontAlgn="b">
              <a:lnSpc>
                <a:spcPct val="110000"/>
              </a:lnSpc>
              <a:spcBef>
                <a:spcPct val="20000"/>
              </a:spcBef>
              <a:spcAft>
                <a:spcPct val="10000"/>
              </a:spcAft>
              <a:buClr>
                <a:srgbClr val="000099"/>
              </a:buClr>
              <a:buFont typeface="Wingdings" pitchFamily="2" charset="2"/>
              <a:buChar char="ü"/>
            </a:pPr>
            <a:r>
              <a:rPr lang="zh-CN" altLang="de-DE" sz="2400">
                <a:latin typeface="微软雅黑" charset="-122"/>
                <a:ea typeface="微软雅黑" charset="-122"/>
              </a:rPr>
              <a:t>废溶剂要分开收集</a:t>
            </a:r>
          </a:p>
          <a:p>
            <a:pPr eaLnBrk="0" fontAlgn="b" hangingPunct="0">
              <a:lnSpc>
                <a:spcPct val="110000"/>
              </a:lnSpc>
              <a:spcAft>
                <a:spcPct val="10000"/>
              </a:spcAft>
              <a:buClr>
                <a:srgbClr val="000099"/>
              </a:buClr>
              <a:buFont typeface="Wingdings" pitchFamily="2" charset="2"/>
              <a:buChar char="ü"/>
            </a:pPr>
            <a:r>
              <a:rPr lang="zh-CN" altLang="en-US" sz="2400">
                <a:latin typeface="微软雅黑" charset="-122"/>
                <a:ea typeface="微软雅黑" charset="-122"/>
              </a:rPr>
              <a:t>乙醚、酒精、丙酮、苯等有机溶剂易燃，实验室不得</a:t>
            </a:r>
          </a:p>
          <a:p>
            <a:pPr eaLnBrk="0" fontAlgn="b" hangingPunct="0">
              <a:lnSpc>
                <a:spcPct val="110000"/>
              </a:lnSpc>
              <a:spcAft>
                <a:spcPct val="10000"/>
              </a:spcAft>
              <a:buClr>
                <a:srgbClr val="000099"/>
              </a:buClr>
              <a:buFont typeface="Wingdings" pitchFamily="2" charset="2"/>
              <a:buNone/>
            </a:pPr>
            <a:r>
              <a:rPr lang="zh-CN" altLang="en-US" sz="2400">
                <a:latin typeface="微软雅黑" charset="-122"/>
                <a:ea typeface="微软雅黑" charset="-122"/>
              </a:rPr>
              <a:t>   存放过多，切不可倒入下水道，以免集聚引起火灾</a:t>
            </a:r>
          </a:p>
        </p:txBody>
      </p:sp>
      <p:pic>
        <p:nvPicPr>
          <p:cNvPr id="313347" name="Picture 1039"/>
          <p:cNvPicPr>
            <a:picLocks noChangeArrowheads="1"/>
          </p:cNvPicPr>
          <p:nvPr/>
        </p:nvPicPr>
        <p:blipFill>
          <a:blip r:embed="rId2"/>
          <a:srcRect/>
          <a:stretch>
            <a:fillRect/>
          </a:stretch>
        </p:blipFill>
        <p:spPr bwMode="auto">
          <a:xfrm>
            <a:off x="4857750" y="3500438"/>
            <a:ext cx="4286250" cy="3357562"/>
          </a:xfrm>
          <a:prstGeom prst="rect">
            <a:avLst/>
          </a:prstGeom>
          <a:noFill/>
          <a:ln w="9525">
            <a:noFill/>
            <a:miter lim="800000"/>
            <a:headEnd/>
            <a:tailEnd/>
          </a:ln>
        </p:spPr>
      </p:pic>
      <p:pic>
        <p:nvPicPr>
          <p:cNvPr id="313348" name="Picture 1040"/>
          <p:cNvPicPr>
            <a:picLocks noChangeArrowheads="1"/>
          </p:cNvPicPr>
          <p:nvPr/>
        </p:nvPicPr>
        <p:blipFill>
          <a:blip r:embed="rId3"/>
          <a:srcRect/>
          <a:stretch>
            <a:fillRect/>
          </a:stretch>
        </p:blipFill>
        <p:spPr bwMode="auto">
          <a:xfrm>
            <a:off x="0" y="3500438"/>
            <a:ext cx="4500563" cy="3357562"/>
          </a:xfrm>
          <a:prstGeom prst="rect">
            <a:avLst/>
          </a:prstGeom>
          <a:noFill/>
          <a:ln w="9525">
            <a:noFill/>
            <a:miter lim="800000"/>
            <a:headEnd/>
            <a:tailEnd/>
          </a:ln>
        </p:spPr>
      </p:pic>
      <p:sp>
        <p:nvSpPr>
          <p:cNvPr id="313349" name="矩形 5"/>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title"/>
          </p:nvPr>
        </p:nvSpPr>
        <p:spPr bwMode="auto">
          <a:xfrm>
            <a:off x="785813" y="1143000"/>
            <a:ext cx="8077200" cy="487363"/>
          </a:xfrm>
          <a:noFill/>
          <a:ln>
            <a:miter lim="800000"/>
            <a:headEnd/>
            <a:tailEnd/>
          </a:ln>
        </p:spPr>
        <p:txBody>
          <a:bodyPr vert="horz" wrap="square" lIns="82314" tIns="41157" rIns="82314" bIns="41157" numCol="1" anchor="t" anchorCtr="0" compatLnSpc="1">
            <a:prstTxWarp prst="textNoShape">
              <a:avLst/>
            </a:prstTxWarp>
          </a:bodyPr>
          <a:lstStyle/>
          <a:p>
            <a:r>
              <a:rPr lang="zh-CN" altLang="en-US" sz="3600" smtClean="0">
                <a:solidFill>
                  <a:schemeClr val="tx1"/>
                </a:solidFill>
                <a:latin typeface="宋体" charset="-122"/>
                <a:ea typeface="微软雅黑" charset="-122"/>
              </a:rPr>
              <a:t>化学废液的安全存放</a:t>
            </a:r>
          </a:p>
        </p:txBody>
      </p:sp>
      <p:sp>
        <p:nvSpPr>
          <p:cNvPr id="314370" name="Rectangle 10"/>
          <p:cNvSpPr>
            <a:spLocks noChangeArrowheads="1"/>
          </p:cNvSpPr>
          <p:nvPr/>
        </p:nvSpPr>
        <p:spPr bwMode="auto">
          <a:xfrm>
            <a:off x="428625" y="2286000"/>
            <a:ext cx="2928938" cy="2395538"/>
          </a:xfrm>
          <a:prstGeom prst="rect">
            <a:avLst/>
          </a:prstGeom>
          <a:noFill/>
          <a:ln w="9525">
            <a:noFill/>
            <a:miter lim="800000"/>
            <a:headEnd/>
            <a:tailEnd/>
          </a:ln>
        </p:spPr>
        <p:txBody>
          <a:bodyPr lIns="0" tIns="0" rIns="0" bIns="0">
            <a:spAutoFit/>
          </a:bodyPr>
          <a:lstStyle/>
          <a:p>
            <a:pPr>
              <a:lnSpc>
                <a:spcPct val="150000"/>
              </a:lnSpc>
              <a:spcBef>
                <a:spcPct val="50000"/>
              </a:spcBef>
              <a:spcAft>
                <a:spcPct val="40000"/>
              </a:spcAft>
              <a:buClr>
                <a:srgbClr val="000099"/>
              </a:buClr>
              <a:buFont typeface="Wingdings" pitchFamily="2" charset="2"/>
              <a:buChar char="ü"/>
            </a:pPr>
            <a:r>
              <a:rPr lang="zh-CN" altLang="de-DE" sz="3600">
                <a:latin typeface="微软雅黑" charset="-122"/>
                <a:ea typeface="微软雅黑" charset="-122"/>
              </a:rPr>
              <a:t>有机溶剂废液容器一定要接地</a:t>
            </a:r>
            <a:endParaRPr lang="zh-CN" altLang="en-US" sz="3600">
              <a:latin typeface="微软雅黑" charset="-122"/>
              <a:ea typeface="微软雅黑" charset="-122"/>
            </a:endParaRPr>
          </a:p>
        </p:txBody>
      </p:sp>
      <p:grpSp>
        <p:nvGrpSpPr>
          <p:cNvPr id="314371" name="Group 11"/>
          <p:cNvGrpSpPr>
            <a:grpSpLocks/>
          </p:cNvGrpSpPr>
          <p:nvPr/>
        </p:nvGrpSpPr>
        <p:grpSpPr bwMode="auto">
          <a:xfrm>
            <a:off x="3571875" y="1928813"/>
            <a:ext cx="5572125" cy="4929187"/>
            <a:chOff x="2840" y="1918"/>
            <a:chExt cx="1821" cy="1896"/>
          </a:xfrm>
        </p:grpSpPr>
        <p:pic>
          <p:nvPicPr>
            <p:cNvPr id="314373" name="Picture 12"/>
            <p:cNvPicPr>
              <a:picLocks noChangeArrowheads="1"/>
            </p:cNvPicPr>
            <p:nvPr/>
          </p:nvPicPr>
          <p:blipFill>
            <a:blip r:embed="rId2"/>
            <a:srcRect/>
            <a:stretch>
              <a:fillRect/>
            </a:stretch>
          </p:blipFill>
          <p:spPr bwMode="auto">
            <a:xfrm>
              <a:off x="2876" y="1918"/>
              <a:ext cx="1785" cy="1896"/>
            </a:xfrm>
            <a:prstGeom prst="rect">
              <a:avLst/>
            </a:prstGeom>
            <a:noFill/>
            <a:ln w="9525">
              <a:noFill/>
              <a:miter lim="800000"/>
              <a:headEnd/>
              <a:tailEnd/>
            </a:ln>
          </p:spPr>
        </p:pic>
        <p:sp>
          <p:nvSpPr>
            <p:cNvPr id="314374" name="Rectangle 13"/>
            <p:cNvSpPr>
              <a:spLocks noChangeArrowheads="1"/>
            </p:cNvSpPr>
            <p:nvPr/>
          </p:nvSpPr>
          <p:spPr bwMode="auto">
            <a:xfrm>
              <a:off x="2904" y="3140"/>
              <a:ext cx="208" cy="352"/>
            </a:xfrm>
            <a:prstGeom prst="rect">
              <a:avLst/>
            </a:prstGeom>
            <a:solidFill>
              <a:schemeClr val="bg1"/>
            </a:solidFill>
            <a:ln w="12700">
              <a:solidFill>
                <a:schemeClr val="bg1"/>
              </a:solidFill>
              <a:miter lim="800000"/>
              <a:headEnd/>
              <a:tailEnd/>
            </a:ln>
          </p:spPr>
          <p:txBody>
            <a:bodyPr wrap="none" anchor="ctr"/>
            <a:lstStyle/>
            <a:p>
              <a:endParaRPr lang="zh-CN" altLang="en-US"/>
            </a:p>
          </p:txBody>
        </p:sp>
        <p:sp>
          <p:nvSpPr>
            <p:cNvPr id="314375" name="Line 14"/>
            <p:cNvSpPr>
              <a:spLocks noChangeShapeType="1"/>
            </p:cNvSpPr>
            <p:nvPr/>
          </p:nvSpPr>
          <p:spPr bwMode="auto">
            <a:xfrm flipH="1">
              <a:off x="2897" y="3244"/>
              <a:ext cx="251" cy="0"/>
            </a:xfrm>
            <a:prstGeom prst="line">
              <a:avLst/>
            </a:prstGeom>
            <a:noFill/>
            <a:ln w="50800">
              <a:solidFill>
                <a:schemeClr val="tx1"/>
              </a:solidFill>
              <a:round/>
              <a:headEnd/>
              <a:tailEnd/>
            </a:ln>
          </p:spPr>
          <p:txBody>
            <a:bodyPr wrap="none" anchor="ctr"/>
            <a:lstStyle/>
            <a:p>
              <a:endParaRPr lang="zh-CN" altLang="en-US"/>
            </a:p>
          </p:txBody>
        </p:sp>
        <p:sp>
          <p:nvSpPr>
            <p:cNvPr id="314376" name="Line 15"/>
            <p:cNvSpPr>
              <a:spLocks noChangeShapeType="1"/>
            </p:cNvSpPr>
            <p:nvPr/>
          </p:nvSpPr>
          <p:spPr bwMode="auto">
            <a:xfrm>
              <a:off x="2942" y="3265"/>
              <a:ext cx="0" cy="158"/>
            </a:xfrm>
            <a:prstGeom prst="line">
              <a:avLst/>
            </a:prstGeom>
            <a:noFill/>
            <a:ln w="50800">
              <a:solidFill>
                <a:schemeClr val="tx1"/>
              </a:solidFill>
              <a:round/>
              <a:headEnd/>
              <a:tailEnd/>
            </a:ln>
          </p:spPr>
          <p:txBody>
            <a:bodyPr wrap="none" anchor="ctr"/>
            <a:lstStyle/>
            <a:p>
              <a:endParaRPr lang="zh-CN" altLang="en-US"/>
            </a:p>
          </p:txBody>
        </p:sp>
        <p:sp>
          <p:nvSpPr>
            <p:cNvPr id="314377" name="Line 16"/>
            <p:cNvSpPr>
              <a:spLocks noChangeShapeType="1"/>
            </p:cNvSpPr>
            <p:nvPr/>
          </p:nvSpPr>
          <p:spPr bwMode="auto">
            <a:xfrm>
              <a:off x="2884" y="3452"/>
              <a:ext cx="125" cy="0"/>
            </a:xfrm>
            <a:prstGeom prst="line">
              <a:avLst/>
            </a:prstGeom>
            <a:noFill/>
            <a:ln w="50800">
              <a:solidFill>
                <a:schemeClr val="tx1"/>
              </a:solidFill>
              <a:round/>
              <a:headEnd/>
              <a:tailEnd/>
            </a:ln>
          </p:spPr>
          <p:txBody>
            <a:bodyPr wrap="none" anchor="ctr"/>
            <a:lstStyle/>
            <a:p>
              <a:endParaRPr lang="zh-CN" altLang="en-US"/>
            </a:p>
          </p:txBody>
        </p:sp>
        <p:sp>
          <p:nvSpPr>
            <p:cNvPr id="314378" name="Line 17"/>
            <p:cNvSpPr>
              <a:spLocks noChangeShapeType="1"/>
            </p:cNvSpPr>
            <p:nvPr/>
          </p:nvSpPr>
          <p:spPr bwMode="auto">
            <a:xfrm>
              <a:off x="2905" y="3500"/>
              <a:ext cx="83" cy="0"/>
            </a:xfrm>
            <a:prstGeom prst="line">
              <a:avLst/>
            </a:prstGeom>
            <a:noFill/>
            <a:ln w="50800">
              <a:solidFill>
                <a:schemeClr val="tx1"/>
              </a:solidFill>
              <a:round/>
              <a:headEnd/>
              <a:tailEnd/>
            </a:ln>
          </p:spPr>
          <p:txBody>
            <a:bodyPr wrap="none" anchor="ctr"/>
            <a:lstStyle/>
            <a:p>
              <a:endParaRPr lang="zh-CN" altLang="en-US"/>
            </a:p>
          </p:txBody>
        </p:sp>
        <p:sp>
          <p:nvSpPr>
            <p:cNvPr id="314379" name="Line 18"/>
            <p:cNvSpPr>
              <a:spLocks noChangeShapeType="1"/>
            </p:cNvSpPr>
            <p:nvPr/>
          </p:nvSpPr>
          <p:spPr bwMode="auto">
            <a:xfrm>
              <a:off x="2917" y="3548"/>
              <a:ext cx="59" cy="0"/>
            </a:xfrm>
            <a:prstGeom prst="line">
              <a:avLst/>
            </a:prstGeom>
            <a:noFill/>
            <a:ln w="50800">
              <a:solidFill>
                <a:schemeClr val="tx1"/>
              </a:solidFill>
              <a:round/>
              <a:headEnd/>
              <a:tailEnd/>
            </a:ln>
          </p:spPr>
          <p:txBody>
            <a:bodyPr wrap="none" anchor="ctr"/>
            <a:lstStyle/>
            <a:p>
              <a:endParaRPr lang="zh-CN" altLang="en-US"/>
            </a:p>
          </p:txBody>
        </p:sp>
        <p:sp>
          <p:nvSpPr>
            <p:cNvPr id="314380" name="AutoShape 19"/>
            <p:cNvSpPr>
              <a:spLocks noChangeArrowheads="1"/>
            </p:cNvSpPr>
            <p:nvPr/>
          </p:nvSpPr>
          <p:spPr bwMode="auto">
            <a:xfrm>
              <a:off x="2996" y="3416"/>
              <a:ext cx="60" cy="176"/>
            </a:xfrm>
            <a:prstGeom prst="parallelogram">
              <a:avLst>
                <a:gd name="adj" fmla="val 70574"/>
              </a:avLst>
            </a:prstGeom>
            <a:solidFill>
              <a:schemeClr val="bg1"/>
            </a:solidFill>
            <a:ln w="12700">
              <a:solidFill>
                <a:schemeClr val="bg1"/>
              </a:solidFill>
              <a:miter lim="800000"/>
              <a:headEnd/>
              <a:tailEnd/>
            </a:ln>
          </p:spPr>
          <p:txBody>
            <a:bodyPr wrap="none" anchor="ctr"/>
            <a:lstStyle/>
            <a:p>
              <a:endParaRPr lang="zh-CN" altLang="en-US"/>
            </a:p>
          </p:txBody>
        </p:sp>
        <p:sp>
          <p:nvSpPr>
            <p:cNvPr id="314381" name="AutoShape 20"/>
            <p:cNvSpPr>
              <a:spLocks noChangeArrowheads="1"/>
            </p:cNvSpPr>
            <p:nvPr/>
          </p:nvSpPr>
          <p:spPr bwMode="auto">
            <a:xfrm flipH="1">
              <a:off x="2840" y="3428"/>
              <a:ext cx="60" cy="176"/>
            </a:xfrm>
            <a:prstGeom prst="parallelogram">
              <a:avLst>
                <a:gd name="adj" fmla="val 76458"/>
              </a:avLst>
            </a:prstGeom>
            <a:solidFill>
              <a:schemeClr val="bg1"/>
            </a:solidFill>
            <a:ln w="12700">
              <a:solidFill>
                <a:schemeClr val="bg1"/>
              </a:solidFill>
              <a:miter lim="800000"/>
              <a:headEnd/>
              <a:tailEnd/>
            </a:ln>
          </p:spPr>
          <p:txBody>
            <a:bodyPr wrap="none" anchor="ctr"/>
            <a:lstStyle/>
            <a:p>
              <a:endParaRPr lang="zh-CN" altLang="en-US"/>
            </a:p>
          </p:txBody>
        </p:sp>
      </p:grpSp>
      <p:sp>
        <p:nvSpPr>
          <p:cNvPr id="314372" name="矩形 13"/>
          <p:cNvSpPr>
            <a:spLocks noChangeArrowheads="1"/>
          </p:cNvSpPr>
          <p:nvPr/>
        </p:nvSpPr>
        <p:spPr bwMode="auto">
          <a:xfrm>
            <a:off x="6572250" y="214313"/>
            <a:ext cx="1825625" cy="584200"/>
          </a:xfrm>
          <a:prstGeom prst="rect">
            <a:avLst/>
          </a:prstGeom>
          <a:noFill/>
          <a:ln w="9525">
            <a:noFill/>
            <a:miter lim="800000"/>
            <a:headEnd/>
            <a:tailEnd/>
          </a:ln>
        </p:spPr>
        <p:txBody>
          <a:bodyPr wrap="none">
            <a:spAutoFit/>
          </a:bodyPr>
          <a:lstStyle/>
          <a:p>
            <a:r>
              <a:rPr lang="zh-CN" altLang="en-US" sz="3200" b="1">
                <a:solidFill>
                  <a:schemeClr val="bg1"/>
                </a:solidFill>
                <a:latin typeface="微软雅黑" charset="-122"/>
                <a:ea typeface="微软雅黑" charset="-122"/>
              </a:rPr>
              <a:t>具体操作</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ChangeArrowheads="1"/>
          </p:cNvSpPr>
          <p:nvPr/>
        </p:nvSpPr>
        <p:spPr bwMode="auto">
          <a:xfrm>
            <a:off x="357188" y="1301750"/>
            <a:ext cx="8429625" cy="5380038"/>
          </a:xfrm>
          <a:prstGeom prst="rect">
            <a:avLst/>
          </a:prstGeom>
          <a:noFill/>
          <a:ln w="9525">
            <a:noFill/>
            <a:miter lim="800000"/>
            <a:headEnd/>
            <a:tailEnd/>
          </a:ln>
        </p:spPr>
        <p:txBody>
          <a:bodyPr lIns="0" tIns="0" rIns="0" bIns="0">
            <a:spAutoFit/>
          </a:bodyPr>
          <a:lstStyle/>
          <a:p>
            <a:pPr eaLnBrk="0" hangingPunct="0"/>
            <a:r>
              <a:rPr lang="zh-CN" altLang="en-US" sz="3600" b="1">
                <a:solidFill>
                  <a:srgbClr val="0D0D0D"/>
                </a:solidFill>
                <a:latin typeface="微软雅黑" charset="-122"/>
                <a:ea typeface="微软雅黑" charset="-122"/>
              </a:rPr>
              <a:t>常用化学品 –丙烯腈（</a:t>
            </a:r>
            <a:r>
              <a:rPr lang="en-US" altLang="en-US" sz="3600" b="1">
                <a:solidFill>
                  <a:srgbClr val="0D0D0D"/>
                </a:solidFill>
                <a:latin typeface="微软雅黑" charset="-122"/>
                <a:ea typeface="微软雅黑" charset="-122"/>
              </a:rPr>
              <a:t>Acrylonitrile</a:t>
            </a:r>
            <a:r>
              <a:rPr lang="en-US" altLang="zh-CN" sz="3600" b="1">
                <a:solidFill>
                  <a:srgbClr val="0D0D0D"/>
                </a:solidFill>
                <a:latin typeface="微软雅黑" charset="-122"/>
                <a:ea typeface="微软雅黑" charset="-122"/>
              </a:rPr>
              <a:t>）</a:t>
            </a:r>
          </a:p>
          <a:p>
            <a:pPr eaLnBrk="0" hangingPunct="0"/>
            <a:endParaRPr lang="zh-CN" altLang="en-US" sz="2800">
              <a:solidFill>
                <a:srgbClr val="0D0D0D"/>
              </a:solidFill>
              <a:latin typeface="微软雅黑" charset="-122"/>
              <a:ea typeface="微软雅黑" charset="-122"/>
            </a:endParaRPr>
          </a:p>
          <a:p>
            <a:pPr fontAlgn="b">
              <a:lnSpc>
                <a:spcPct val="110000"/>
              </a:lnSpc>
              <a:spcBef>
                <a:spcPct val="20000"/>
              </a:spcBef>
              <a:spcAft>
                <a:spcPct val="10000"/>
              </a:spcAft>
              <a:buClr>
                <a:srgbClr val="000099"/>
              </a:buClr>
              <a:buFont typeface="Wingdings" pitchFamily="2" charset="2"/>
              <a:buChar char="Ø"/>
            </a:pPr>
            <a:r>
              <a:rPr lang="zh-CN" altLang="en-US" sz="2800" b="1">
                <a:solidFill>
                  <a:srgbClr val="0D0D0D"/>
                </a:solidFill>
                <a:latin typeface="微软雅黑" charset="-122"/>
                <a:ea typeface="微软雅黑" charset="-122"/>
              </a:rPr>
              <a:t>化学危险性</a:t>
            </a:r>
          </a:p>
          <a:p>
            <a:pPr fontAlgn="b">
              <a:lnSpc>
                <a:spcPct val="110000"/>
              </a:lnSpc>
              <a:spcBef>
                <a:spcPct val="20000"/>
              </a:spcBef>
              <a:spcAft>
                <a:spcPct val="10000"/>
              </a:spcAft>
              <a:buClr>
                <a:srgbClr val="000099"/>
              </a:buClr>
              <a:buFont typeface="Wingdings" pitchFamily="2" charset="2"/>
              <a:buChar char="ü"/>
            </a:pPr>
            <a:r>
              <a:rPr lang="zh-CN" altLang="en-US" sz="2800">
                <a:solidFill>
                  <a:srgbClr val="0D0D0D"/>
                </a:solidFill>
                <a:latin typeface="微软雅黑" charset="-122"/>
                <a:ea typeface="微软雅黑" charset="-122"/>
              </a:rPr>
              <a:t>无色有刺激性气味液体，易燃，其蒸气与空气可形成爆炸性混合物；</a:t>
            </a:r>
            <a:endParaRPr lang="en-US" altLang="zh-CN" sz="2800">
              <a:solidFill>
                <a:srgbClr val="0D0D0D"/>
              </a:solidFill>
              <a:latin typeface="微软雅黑" charset="-122"/>
              <a:ea typeface="微软雅黑" charset="-122"/>
            </a:endParaRPr>
          </a:p>
          <a:p>
            <a:pPr fontAlgn="b">
              <a:lnSpc>
                <a:spcPct val="110000"/>
              </a:lnSpc>
              <a:spcBef>
                <a:spcPct val="20000"/>
              </a:spcBef>
              <a:spcAft>
                <a:spcPct val="10000"/>
              </a:spcAft>
              <a:buClr>
                <a:srgbClr val="000099"/>
              </a:buClr>
              <a:buFont typeface="Wingdings" pitchFamily="2" charset="2"/>
              <a:buChar char="ü"/>
            </a:pPr>
            <a:r>
              <a:rPr lang="zh-CN" altLang="en-US" sz="2800" b="1">
                <a:solidFill>
                  <a:srgbClr val="0D0D0D"/>
                </a:solidFill>
                <a:latin typeface="微软雅黑" charset="-122"/>
                <a:ea typeface="微软雅黑" charset="-122"/>
              </a:rPr>
              <a:t>急性中毒：</a:t>
            </a:r>
            <a:r>
              <a:rPr lang="zh-CN" altLang="en-US" sz="2800">
                <a:solidFill>
                  <a:srgbClr val="0D0D0D"/>
                </a:solidFill>
                <a:latin typeface="微软雅黑" charset="-122"/>
                <a:ea typeface="微软雅黑" charset="-122"/>
              </a:rPr>
              <a:t>以中枢神经系统症状为主，伴有上呼吸道和眼部刺激症状。液体污染皮肤，可致皮炎，局部出现红斑、丘疹或水疱；</a:t>
            </a:r>
            <a:endParaRPr lang="en-US" altLang="zh-CN" sz="2800">
              <a:solidFill>
                <a:srgbClr val="0D0D0D"/>
              </a:solidFill>
              <a:latin typeface="微软雅黑" charset="-122"/>
              <a:ea typeface="微软雅黑" charset="-122"/>
            </a:endParaRPr>
          </a:p>
          <a:p>
            <a:pPr fontAlgn="b">
              <a:lnSpc>
                <a:spcPct val="110000"/>
              </a:lnSpc>
              <a:spcBef>
                <a:spcPct val="20000"/>
              </a:spcBef>
              <a:spcAft>
                <a:spcPct val="10000"/>
              </a:spcAft>
              <a:buClr>
                <a:srgbClr val="000099"/>
              </a:buClr>
              <a:buFont typeface="Wingdings" pitchFamily="2" charset="2"/>
              <a:buChar char="ü"/>
            </a:pPr>
            <a:r>
              <a:rPr lang="zh-CN" altLang="en-US" sz="2800" b="1">
                <a:solidFill>
                  <a:srgbClr val="0D0D0D"/>
                </a:solidFill>
                <a:latin typeface="微软雅黑" charset="-122"/>
                <a:ea typeface="微软雅黑" charset="-122"/>
              </a:rPr>
              <a:t>慢性中毒：</a:t>
            </a:r>
            <a:r>
              <a:rPr lang="zh-CN" altLang="en-US" sz="2800">
                <a:solidFill>
                  <a:srgbClr val="0D0D0D"/>
                </a:solidFill>
                <a:latin typeface="微软雅黑" charset="-122"/>
                <a:ea typeface="微软雅黑" charset="-122"/>
              </a:rPr>
              <a:t>尚无定论。</a:t>
            </a:r>
            <a:endParaRPr lang="en-US" altLang="zh-CN" sz="2800">
              <a:solidFill>
                <a:srgbClr val="0D0D0D"/>
              </a:solidFill>
              <a:latin typeface="微软雅黑" charset="-122"/>
              <a:ea typeface="微软雅黑" charset="-122"/>
            </a:endParaRPr>
          </a:p>
          <a:p>
            <a:pPr fontAlgn="b">
              <a:lnSpc>
                <a:spcPct val="110000"/>
              </a:lnSpc>
              <a:spcBef>
                <a:spcPct val="20000"/>
              </a:spcBef>
              <a:spcAft>
                <a:spcPct val="10000"/>
              </a:spcAft>
              <a:buClr>
                <a:srgbClr val="000099"/>
              </a:buClr>
              <a:buFont typeface="Wingdings" pitchFamily="2" charset="2"/>
              <a:buChar char="ü"/>
            </a:pPr>
            <a:r>
              <a:rPr lang="zh-CN" altLang="en-US" sz="2800" b="1">
                <a:solidFill>
                  <a:srgbClr val="0D0D0D"/>
                </a:solidFill>
                <a:latin typeface="微软雅黑" charset="-122"/>
                <a:ea typeface="微软雅黑" charset="-122"/>
              </a:rPr>
              <a:t>致癌性：</a:t>
            </a:r>
            <a:r>
              <a:rPr lang="zh-CN" altLang="en-US" sz="2800">
                <a:solidFill>
                  <a:srgbClr val="0D0D0D"/>
                </a:solidFill>
                <a:latin typeface="微软雅黑" charset="-122"/>
                <a:ea typeface="微软雅黑" charset="-122"/>
              </a:rPr>
              <a:t>可疑人类致癌</a:t>
            </a:r>
            <a:endParaRPr lang="zh-CN" altLang="en-US" sz="2800">
              <a:solidFill>
                <a:srgbClr val="FF0000"/>
              </a:solidFill>
              <a:latin typeface="微软雅黑" charset="-122"/>
              <a:ea typeface="微软雅黑"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ChangeArrowheads="1"/>
          </p:cNvSpPr>
          <p:nvPr/>
        </p:nvSpPr>
        <p:spPr bwMode="auto">
          <a:xfrm>
            <a:off x="357188" y="1301750"/>
            <a:ext cx="8166100" cy="3871913"/>
          </a:xfrm>
          <a:prstGeom prst="rect">
            <a:avLst/>
          </a:prstGeom>
          <a:noFill/>
          <a:ln w="9525">
            <a:noFill/>
            <a:miter lim="800000"/>
            <a:headEnd/>
            <a:tailEnd/>
          </a:ln>
        </p:spPr>
        <p:txBody>
          <a:bodyPr lIns="0" tIns="0" rIns="0" bIns="0">
            <a:spAutoFit/>
          </a:bodyPr>
          <a:lstStyle/>
          <a:p>
            <a:pPr eaLnBrk="0" hangingPunct="0"/>
            <a:r>
              <a:rPr lang="zh-CN" altLang="en-US" sz="3600" b="1">
                <a:solidFill>
                  <a:srgbClr val="0D0D0D"/>
                </a:solidFill>
                <a:latin typeface="微软雅黑" charset="-122"/>
                <a:ea typeface="微软雅黑" charset="-122"/>
              </a:rPr>
              <a:t>常用化学品 –丙烯腈（</a:t>
            </a:r>
            <a:r>
              <a:rPr lang="en-US" altLang="en-US" sz="3600" b="1">
                <a:solidFill>
                  <a:srgbClr val="0D0D0D"/>
                </a:solidFill>
                <a:latin typeface="微软雅黑" charset="-122"/>
                <a:ea typeface="微软雅黑" charset="-122"/>
              </a:rPr>
              <a:t>Acrylonitrile</a:t>
            </a:r>
            <a:r>
              <a:rPr lang="en-US" altLang="zh-CN" sz="3600" b="1">
                <a:solidFill>
                  <a:srgbClr val="0D0D0D"/>
                </a:solidFill>
                <a:latin typeface="微软雅黑" charset="-122"/>
                <a:ea typeface="微软雅黑" charset="-122"/>
              </a:rPr>
              <a:t>）</a:t>
            </a:r>
          </a:p>
          <a:p>
            <a:pPr eaLnBrk="0" hangingPunct="0"/>
            <a:endParaRPr lang="zh-CN" altLang="en-US" sz="2800">
              <a:solidFill>
                <a:srgbClr val="0D0D0D"/>
              </a:solidFill>
              <a:latin typeface="微软雅黑" charset="-122"/>
              <a:ea typeface="微软雅黑" charset="-122"/>
            </a:endParaRPr>
          </a:p>
          <a:p>
            <a:pPr fontAlgn="b">
              <a:lnSpc>
                <a:spcPct val="110000"/>
              </a:lnSpc>
              <a:spcBef>
                <a:spcPct val="20000"/>
              </a:spcBef>
              <a:spcAft>
                <a:spcPct val="10000"/>
              </a:spcAft>
              <a:buClr>
                <a:srgbClr val="000099"/>
              </a:buClr>
              <a:buFont typeface="Wingdings" pitchFamily="2" charset="2"/>
              <a:buChar char="Ø"/>
            </a:pPr>
            <a:r>
              <a:rPr lang="zh-CN" altLang="en-US" sz="2800" b="1">
                <a:solidFill>
                  <a:srgbClr val="0D0D0D"/>
                </a:solidFill>
                <a:latin typeface="微软雅黑" charset="-122"/>
                <a:ea typeface="微软雅黑" charset="-122"/>
              </a:rPr>
              <a:t>个体防护</a:t>
            </a:r>
            <a:endParaRPr lang="en-US" altLang="zh-CN" sz="2800" b="1">
              <a:solidFill>
                <a:srgbClr val="0D0D0D"/>
              </a:solidFill>
              <a:latin typeface="微软雅黑" charset="-122"/>
              <a:ea typeface="微软雅黑" charset="-122"/>
            </a:endParaRPr>
          </a:p>
          <a:p>
            <a:pPr fontAlgn="b">
              <a:lnSpc>
                <a:spcPct val="150000"/>
              </a:lnSpc>
              <a:spcBef>
                <a:spcPct val="20000"/>
              </a:spcBef>
              <a:spcAft>
                <a:spcPct val="10000"/>
              </a:spcAft>
              <a:buClr>
                <a:srgbClr val="000099"/>
              </a:buClr>
              <a:buFont typeface="Wingdings" pitchFamily="2" charset="2"/>
              <a:buChar char="ü"/>
            </a:pPr>
            <a:r>
              <a:rPr lang="zh-CN" altLang="en-US" sz="2800">
                <a:latin typeface="微软雅黑" charset="-122"/>
                <a:ea typeface="微软雅黑" charset="-122"/>
              </a:rPr>
              <a:t>佩戴自吸过滤式防毒面具（全面罩）</a:t>
            </a:r>
            <a:endParaRPr lang="en-US" altLang="zh-CN" sz="2800">
              <a:latin typeface="微软雅黑" charset="-122"/>
              <a:ea typeface="微软雅黑" charset="-122"/>
            </a:endParaRPr>
          </a:p>
          <a:p>
            <a:pPr fontAlgn="b">
              <a:lnSpc>
                <a:spcPct val="150000"/>
              </a:lnSpc>
              <a:spcBef>
                <a:spcPct val="20000"/>
              </a:spcBef>
              <a:spcAft>
                <a:spcPct val="10000"/>
              </a:spcAft>
              <a:buClr>
                <a:srgbClr val="000099"/>
              </a:buClr>
              <a:buFont typeface="Wingdings" pitchFamily="2" charset="2"/>
              <a:buChar char="ü"/>
            </a:pPr>
            <a:r>
              <a:rPr lang="zh-CN" altLang="en-US" sz="2800">
                <a:latin typeface="微软雅黑" charset="-122"/>
                <a:ea typeface="微软雅黑" charset="-122"/>
              </a:rPr>
              <a:t>穿连衣式胶布防毒衣</a:t>
            </a:r>
            <a:endParaRPr lang="en-US" altLang="zh-CN" sz="2800">
              <a:latin typeface="微软雅黑" charset="-122"/>
              <a:ea typeface="微软雅黑" charset="-122"/>
            </a:endParaRPr>
          </a:p>
          <a:p>
            <a:pPr fontAlgn="b">
              <a:lnSpc>
                <a:spcPct val="150000"/>
              </a:lnSpc>
              <a:spcBef>
                <a:spcPct val="20000"/>
              </a:spcBef>
              <a:spcAft>
                <a:spcPct val="10000"/>
              </a:spcAft>
              <a:buClr>
                <a:srgbClr val="000099"/>
              </a:buClr>
              <a:buFont typeface="Wingdings" pitchFamily="2" charset="2"/>
              <a:buChar char="ü"/>
            </a:pPr>
            <a:r>
              <a:rPr lang="zh-CN" altLang="en-US" sz="2800">
                <a:latin typeface="微软雅黑" charset="-122"/>
                <a:ea typeface="微软雅黑" charset="-122"/>
              </a:rPr>
              <a:t>戴橡胶耐油手套</a:t>
            </a:r>
            <a:endParaRPr lang="zh-CN" altLang="en-US" sz="2800" b="1">
              <a:solidFill>
                <a:srgbClr val="0D0D0D"/>
              </a:solidFill>
              <a:latin typeface="微软雅黑" charset="-122"/>
              <a:ea typeface="微软雅黑"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2"/>
          <p:cNvSpPr>
            <a:spLocks noChangeArrowheads="1"/>
          </p:cNvSpPr>
          <p:nvPr/>
        </p:nvSpPr>
        <p:spPr bwMode="auto">
          <a:xfrm>
            <a:off x="357188" y="928688"/>
            <a:ext cx="8166100" cy="5465762"/>
          </a:xfrm>
          <a:prstGeom prst="rect">
            <a:avLst/>
          </a:prstGeom>
          <a:noFill/>
          <a:ln w="9525">
            <a:noFill/>
            <a:miter lim="800000"/>
            <a:headEnd/>
            <a:tailEnd/>
          </a:ln>
        </p:spPr>
        <p:txBody>
          <a:bodyPr lIns="0" tIns="0" rIns="0" bIns="0">
            <a:spAutoFit/>
          </a:bodyPr>
          <a:lstStyle/>
          <a:p>
            <a:pPr eaLnBrk="0" hangingPunct="0"/>
            <a:r>
              <a:rPr lang="zh-CN" altLang="en-US" sz="3600" b="1">
                <a:solidFill>
                  <a:srgbClr val="0D0D0D"/>
                </a:solidFill>
                <a:latin typeface="微软雅黑" charset="-122"/>
                <a:ea typeface="微软雅黑" charset="-122"/>
              </a:rPr>
              <a:t>常用化学品 –高锰酸钾（</a:t>
            </a:r>
            <a:r>
              <a:rPr lang="en-US" altLang="en-US" sz="3600" b="1">
                <a:solidFill>
                  <a:srgbClr val="0D0D0D"/>
                </a:solidFill>
                <a:latin typeface="微软雅黑" charset="-122"/>
                <a:ea typeface="微软雅黑" charset="-122"/>
              </a:rPr>
              <a:t>KMnO</a:t>
            </a:r>
            <a:r>
              <a:rPr lang="en-US" altLang="en-US" sz="3600" b="1" baseline="-25000">
                <a:solidFill>
                  <a:srgbClr val="0D0D0D"/>
                </a:solidFill>
                <a:latin typeface="微软雅黑" charset="-122"/>
                <a:ea typeface="微软雅黑" charset="-122"/>
              </a:rPr>
              <a:t>4</a:t>
            </a:r>
            <a:r>
              <a:rPr lang="en-US" altLang="zh-CN" sz="3600" b="1">
                <a:solidFill>
                  <a:srgbClr val="0D0D0D"/>
                </a:solidFill>
                <a:latin typeface="微软雅黑" charset="-122"/>
                <a:ea typeface="微软雅黑" charset="-122"/>
              </a:rPr>
              <a:t>）</a:t>
            </a:r>
          </a:p>
          <a:p>
            <a:pPr eaLnBrk="0" hangingPunct="0"/>
            <a:endParaRPr lang="zh-CN" altLang="en-US" sz="2800">
              <a:solidFill>
                <a:srgbClr val="0D0D0D"/>
              </a:solidFill>
              <a:latin typeface="微软雅黑" charset="-122"/>
              <a:ea typeface="微软雅黑" charset="-122"/>
            </a:endParaRPr>
          </a:p>
          <a:p>
            <a:pPr fontAlgn="b">
              <a:lnSpc>
                <a:spcPct val="150000"/>
              </a:lnSpc>
              <a:spcBef>
                <a:spcPct val="20000"/>
              </a:spcBef>
              <a:spcAft>
                <a:spcPct val="10000"/>
              </a:spcAft>
              <a:buClr>
                <a:srgbClr val="000099"/>
              </a:buClr>
              <a:buFont typeface="Wingdings" pitchFamily="2" charset="2"/>
              <a:buChar char="Ø"/>
            </a:pPr>
            <a:r>
              <a:rPr lang="zh-CN" altLang="en-US" sz="2800" b="1">
                <a:latin typeface="微软雅黑" charset="-122"/>
                <a:ea typeface="微软雅黑" charset="-122"/>
              </a:rPr>
              <a:t>化学危险性</a:t>
            </a:r>
            <a:endParaRPr lang="en-US" altLang="zh-CN" sz="2800" b="1">
              <a:latin typeface="微软雅黑" charset="-122"/>
              <a:ea typeface="微软雅黑" charset="-122"/>
            </a:endParaRPr>
          </a:p>
          <a:p>
            <a:pPr fontAlgn="b">
              <a:lnSpc>
                <a:spcPct val="150000"/>
              </a:lnSpc>
              <a:spcBef>
                <a:spcPct val="20000"/>
              </a:spcBef>
              <a:spcAft>
                <a:spcPct val="10000"/>
              </a:spcAft>
              <a:buClr>
                <a:srgbClr val="000099"/>
              </a:buClr>
              <a:buFont typeface="Wingdings" pitchFamily="2" charset="2"/>
              <a:buChar char="ü"/>
            </a:pPr>
            <a:r>
              <a:rPr lang="zh-CN" altLang="en-US" sz="2800">
                <a:latin typeface="微软雅黑" charset="-122"/>
                <a:ea typeface="微软雅黑" charset="-122"/>
              </a:rPr>
              <a:t>为强氧化剂，与乙醚、乙醇、硫酸、硫磺、双氧水等接触会发生爆炸，遇甘油立即分解而强烈燃烧；</a:t>
            </a:r>
            <a:endParaRPr lang="en-US" altLang="zh-CN" sz="2800">
              <a:latin typeface="微软雅黑" charset="-122"/>
              <a:ea typeface="微软雅黑" charset="-122"/>
            </a:endParaRPr>
          </a:p>
          <a:p>
            <a:pPr fontAlgn="b">
              <a:lnSpc>
                <a:spcPct val="150000"/>
              </a:lnSpc>
              <a:spcBef>
                <a:spcPct val="20000"/>
              </a:spcBef>
              <a:spcAft>
                <a:spcPct val="10000"/>
              </a:spcAft>
              <a:buClr>
                <a:srgbClr val="000099"/>
              </a:buClr>
              <a:buFont typeface="Wingdings" pitchFamily="2" charset="2"/>
              <a:buChar char="ü"/>
            </a:pPr>
            <a:r>
              <a:rPr lang="zh-CN" altLang="en-US" sz="2800">
                <a:latin typeface="微软雅黑" charset="-122"/>
                <a:ea typeface="微软雅黑" charset="-122"/>
              </a:rPr>
              <a:t>有毒，有一定的腐蚀性。吸入可引起呼吸道损害；</a:t>
            </a:r>
            <a:endParaRPr lang="en-US" altLang="zh-CN" sz="2800">
              <a:latin typeface="微软雅黑" charset="-122"/>
              <a:ea typeface="微软雅黑" charset="-122"/>
            </a:endParaRPr>
          </a:p>
          <a:p>
            <a:pPr fontAlgn="b">
              <a:lnSpc>
                <a:spcPct val="150000"/>
              </a:lnSpc>
              <a:spcBef>
                <a:spcPct val="20000"/>
              </a:spcBef>
              <a:spcAft>
                <a:spcPct val="10000"/>
              </a:spcAft>
              <a:buClr>
                <a:srgbClr val="000099"/>
              </a:buClr>
              <a:buFont typeface="Wingdings" pitchFamily="2" charset="2"/>
              <a:buChar char="ü"/>
            </a:pPr>
            <a:r>
              <a:rPr lang="zh-CN" altLang="en-US" sz="2800">
                <a:latin typeface="微软雅黑" charset="-122"/>
                <a:ea typeface="微软雅黑" charset="-122"/>
              </a:rPr>
              <a:t>溅落眼睛内，刺激结膜，重者致灼伤；</a:t>
            </a:r>
            <a:endParaRPr lang="en-US" altLang="zh-CN" sz="2800">
              <a:latin typeface="微软雅黑" charset="-122"/>
              <a:ea typeface="微软雅黑" charset="-122"/>
            </a:endParaRPr>
          </a:p>
          <a:p>
            <a:pPr fontAlgn="b">
              <a:lnSpc>
                <a:spcPct val="150000"/>
              </a:lnSpc>
              <a:spcBef>
                <a:spcPct val="20000"/>
              </a:spcBef>
              <a:spcAft>
                <a:spcPct val="10000"/>
              </a:spcAft>
              <a:buClr>
                <a:srgbClr val="000099"/>
              </a:buClr>
              <a:buFont typeface="Wingdings" pitchFamily="2" charset="2"/>
              <a:buChar char="ü"/>
            </a:pPr>
            <a:r>
              <a:rPr lang="zh-CN" altLang="en-US" sz="2800">
                <a:latin typeface="微软雅黑" charset="-122"/>
                <a:ea typeface="微软雅黑" charset="-122"/>
              </a:rPr>
              <a:t>浓溶液或结晶对皮肤有腐蚀性，对组织有刺激性。</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内容占位符 2"/>
          <p:cNvSpPr>
            <a:spLocks noGrp="1"/>
          </p:cNvSpPr>
          <p:nvPr>
            <p:ph idx="1"/>
          </p:nvPr>
        </p:nvSpPr>
        <p:spPr bwMode="auto">
          <a:xfrm>
            <a:off x="228600" y="2676525"/>
            <a:ext cx="8610600" cy="3967163"/>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zh-CN" altLang="en-US" sz="2800" b="1" smtClean="0">
                <a:latin typeface="微软雅黑" charset="-122"/>
                <a:ea typeface="微软雅黑" charset="-122"/>
              </a:rPr>
              <a:t>皮肤接触：</a:t>
            </a:r>
            <a:r>
              <a:rPr lang="zh-CN" altLang="en-US" sz="2800" smtClean="0">
                <a:latin typeface="微软雅黑" charset="-122"/>
                <a:ea typeface="微软雅黑" charset="-122"/>
              </a:rPr>
              <a:t>立即脱去污染的衣着，用大量流动清水冲洗至少</a:t>
            </a:r>
            <a:r>
              <a:rPr lang="en-US" altLang="zh-CN" sz="2800" smtClean="0">
                <a:latin typeface="微软雅黑" charset="-122"/>
                <a:ea typeface="微软雅黑" charset="-122"/>
              </a:rPr>
              <a:t>15</a:t>
            </a:r>
            <a:r>
              <a:rPr lang="zh-CN" altLang="en-US" sz="2800" smtClean="0">
                <a:latin typeface="微软雅黑" charset="-122"/>
                <a:ea typeface="微软雅黑" charset="-122"/>
              </a:rPr>
              <a:t>分钟。就医。</a:t>
            </a:r>
          </a:p>
          <a:p>
            <a:pPr>
              <a:buFont typeface="Wingdings" pitchFamily="2" charset="2"/>
              <a:buChar char="ü"/>
            </a:pPr>
            <a:r>
              <a:rPr lang="zh-CN" altLang="en-US" sz="2800" b="1" smtClean="0">
                <a:latin typeface="微软雅黑" charset="-122"/>
                <a:ea typeface="微软雅黑" charset="-122"/>
              </a:rPr>
              <a:t>眼睛接触：</a:t>
            </a:r>
            <a:r>
              <a:rPr lang="zh-CN" altLang="en-US" sz="2800" smtClean="0">
                <a:latin typeface="微软雅黑" charset="-122"/>
                <a:ea typeface="微软雅黑" charset="-122"/>
              </a:rPr>
              <a:t>立即提起眼睑，用大量流动清水或生理盐水彻底冲洗至少</a:t>
            </a:r>
            <a:r>
              <a:rPr lang="en-US" altLang="zh-CN" sz="2800" smtClean="0">
                <a:latin typeface="微软雅黑" charset="-122"/>
                <a:ea typeface="微软雅黑" charset="-122"/>
              </a:rPr>
              <a:t>15</a:t>
            </a:r>
            <a:r>
              <a:rPr lang="zh-CN" altLang="en-US" sz="2800" smtClean="0">
                <a:latin typeface="微软雅黑" charset="-122"/>
                <a:ea typeface="微软雅黑" charset="-122"/>
              </a:rPr>
              <a:t>分钟。就医。</a:t>
            </a:r>
          </a:p>
          <a:p>
            <a:pPr>
              <a:buFont typeface="Wingdings" pitchFamily="2" charset="2"/>
              <a:buChar char="ü"/>
            </a:pPr>
            <a:r>
              <a:rPr lang="zh-CN" altLang="en-US" sz="2800" b="1" smtClean="0">
                <a:latin typeface="微软雅黑" charset="-122"/>
                <a:ea typeface="微软雅黑" charset="-122"/>
              </a:rPr>
              <a:t>吸入：</a:t>
            </a:r>
            <a:r>
              <a:rPr lang="zh-CN" altLang="en-US" sz="2800" smtClean="0">
                <a:latin typeface="微软雅黑" charset="-122"/>
                <a:ea typeface="微软雅黑" charset="-122"/>
              </a:rPr>
              <a:t>迅速脱离现场至空气新鲜处。保持呼吸道通畅。如呼吸困难，给输氧。如呼吸停止，立即进行人工呼吸。就医。</a:t>
            </a:r>
          </a:p>
          <a:p>
            <a:pPr>
              <a:buFont typeface="Wingdings" pitchFamily="2" charset="2"/>
              <a:buChar char="ü"/>
            </a:pPr>
            <a:r>
              <a:rPr lang="zh-CN" altLang="en-US" sz="2800" b="1" smtClean="0">
                <a:latin typeface="微软雅黑" charset="-122"/>
                <a:ea typeface="微软雅黑" charset="-122"/>
              </a:rPr>
              <a:t>食入：</a:t>
            </a:r>
            <a:r>
              <a:rPr lang="zh-CN" altLang="en-US" sz="2800" smtClean="0">
                <a:latin typeface="微软雅黑" charset="-122"/>
                <a:ea typeface="微软雅黑" charset="-122"/>
              </a:rPr>
              <a:t>用水漱口，给饮牛奶或蛋清。就医。</a:t>
            </a:r>
          </a:p>
        </p:txBody>
      </p:sp>
      <p:sp>
        <p:nvSpPr>
          <p:cNvPr id="321538" name="矩形 3"/>
          <p:cNvSpPr>
            <a:spLocks noChangeArrowheads="1"/>
          </p:cNvSpPr>
          <p:nvPr/>
        </p:nvSpPr>
        <p:spPr bwMode="auto">
          <a:xfrm>
            <a:off x="357188" y="1935163"/>
            <a:ext cx="2643187" cy="708025"/>
          </a:xfrm>
          <a:prstGeom prst="rect">
            <a:avLst/>
          </a:prstGeom>
          <a:noFill/>
          <a:ln w="9525">
            <a:noFill/>
            <a:miter lim="800000"/>
            <a:headEnd/>
            <a:tailEnd/>
          </a:ln>
        </p:spPr>
        <p:txBody>
          <a:bodyPr wrap="none">
            <a:spAutoFit/>
          </a:bodyPr>
          <a:lstStyle/>
          <a:p>
            <a:pPr>
              <a:buFont typeface="Wingdings" pitchFamily="2" charset="2"/>
              <a:buChar char="Ø"/>
            </a:pPr>
            <a:r>
              <a:rPr lang="zh-CN" altLang="en-US" sz="4000" b="1">
                <a:latin typeface="微软雅黑" charset="-122"/>
                <a:ea typeface="微软雅黑" charset="-122"/>
              </a:rPr>
              <a:t>急救措施</a:t>
            </a:r>
          </a:p>
        </p:txBody>
      </p:sp>
      <p:sp>
        <p:nvSpPr>
          <p:cNvPr id="321539" name="矩形 4"/>
          <p:cNvSpPr>
            <a:spLocks noChangeArrowheads="1"/>
          </p:cNvSpPr>
          <p:nvPr/>
        </p:nvSpPr>
        <p:spPr bwMode="auto">
          <a:xfrm>
            <a:off x="1143000" y="1071563"/>
            <a:ext cx="7313613" cy="646112"/>
          </a:xfrm>
          <a:prstGeom prst="rect">
            <a:avLst/>
          </a:prstGeom>
          <a:noFill/>
          <a:ln w="9525">
            <a:noFill/>
            <a:miter lim="800000"/>
            <a:headEnd/>
            <a:tailEnd/>
          </a:ln>
        </p:spPr>
        <p:txBody>
          <a:bodyPr wrap="none">
            <a:spAutoFit/>
          </a:bodyPr>
          <a:lstStyle/>
          <a:p>
            <a:pPr eaLnBrk="0" hangingPunct="0"/>
            <a:r>
              <a:rPr lang="zh-CN" altLang="en-US" sz="3600" b="1">
                <a:solidFill>
                  <a:srgbClr val="0D0D0D"/>
                </a:solidFill>
                <a:latin typeface="微软雅黑" charset="-122"/>
                <a:ea typeface="微软雅黑" charset="-122"/>
              </a:rPr>
              <a:t>常用化学品 –高锰酸钾（</a:t>
            </a:r>
            <a:r>
              <a:rPr lang="en-US" altLang="en-US" sz="3600" b="1">
                <a:solidFill>
                  <a:srgbClr val="0D0D0D"/>
                </a:solidFill>
                <a:latin typeface="微软雅黑" charset="-122"/>
                <a:ea typeface="微软雅黑" charset="-122"/>
              </a:rPr>
              <a:t>KMnO</a:t>
            </a:r>
            <a:r>
              <a:rPr lang="en-US" altLang="en-US" sz="3600" b="1" baseline="-25000">
                <a:solidFill>
                  <a:srgbClr val="0D0D0D"/>
                </a:solidFill>
                <a:latin typeface="微软雅黑" charset="-122"/>
                <a:ea typeface="微软雅黑" charset="-122"/>
              </a:rPr>
              <a:t>4</a:t>
            </a:r>
            <a:r>
              <a:rPr lang="en-US" altLang="zh-CN" sz="3600" b="1">
                <a:solidFill>
                  <a:srgbClr val="0D0D0D"/>
                </a:solidFill>
                <a:latin typeface="微软雅黑" charset="-122"/>
                <a:ea typeface="微软雅黑" charset="-122"/>
              </a:rPr>
              <a: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ChangeArrowheads="1"/>
          </p:cNvSpPr>
          <p:nvPr/>
        </p:nvSpPr>
        <p:spPr bwMode="auto">
          <a:xfrm>
            <a:off x="228600" y="1055688"/>
            <a:ext cx="8701088" cy="4822825"/>
          </a:xfrm>
          <a:prstGeom prst="rect">
            <a:avLst/>
          </a:prstGeom>
          <a:noFill/>
          <a:ln w="9525">
            <a:noFill/>
            <a:miter lim="800000"/>
            <a:headEnd/>
            <a:tailEnd/>
          </a:ln>
        </p:spPr>
        <p:txBody>
          <a:bodyPr lIns="0" tIns="0" rIns="0" bIns="0">
            <a:spAutoFit/>
          </a:bodyPr>
          <a:lstStyle/>
          <a:p>
            <a:pPr eaLnBrk="0" hangingPunct="0"/>
            <a:r>
              <a:rPr lang="zh-CN" altLang="en-US" sz="4000" b="1">
                <a:latin typeface="微软雅黑" charset="-122"/>
                <a:ea typeface="微软雅黑" charset="-122"/>
              </a:rPr>
              <a:t>常用化学品 - 硫酸（</a:t>
            </a:r>
            <a:r>
              <a:rPr lang="en-US" altLang="zh-CN" sz="4000" b="1">
                <a:latin typeface="微软雅黑" charset="-122"/>
                <a:ea typeface="微软雅黑" charset="-122"/>
              </a:rPr>
              <a:t>H</a:t>
            </a:r>
            <a:r>
              <a:rPr lang="en-US" altLang="zh-CN" sz="4000" b="1" baseline="-25000">
                <a:latin typeface="微软雅黑" charset="-122"/>
                <a:ea typeface="微软雅黑" charset="-122"/>
              </a:rPr>
              <a:t>2</a:t>
            </a:r>
            <a:r>
              <a:rPr lang="en-US" altLang="zh-CN" sz="4000" b="1">
                <a:latin typeface="微软雅黑" charset="-122"/>
                <a:ea typeface="微软雅黑" charset="-122"/>
              </a:rPr>
              <a:t>SO</a:t>
            </a:r>
            <a:r>
              <a:rPr lang="en-US" altLang="zh-CN" sz="4000" b="1" baseline="-25000">
                <a:latin typeface="微软雅黑" charset="-122"/>
                <a:ea typeface="微软雅黑" charset="-122"/>
              </a:rPr>
              <a:t>4</a:t>
            </a:r>
            <a:r>
              <a:rPr lang="en-US" altLang="zh-CN" sz="4000" b="1">
                <a:latin typeface="微软雅黑" charset="-122"/>
                <a:ea typeface="微软雅黑" charset="-122"/>
              </a:rPr>
              <a:t>）</a:t>
            </a:r>
          </a:p>
          <a:p>
            <a:pPr eaLnBrk="0" hangingPunct="0"/>
            <a:endParaRPr lang="zh-CN" altLang="en-US" sz="2700">
              <a:latin typeface="微软雅黑" charset="-122"/>
              <a:ea typeface="微软雅黑" charset="-122"/>
            </a:endParaRPr>
          </a:p>
          <a:p>
            <a:pPr fontAlgn="b">
              <a:lnSpc>
                <a:spcPct val="110000"/>
              </a:lnSpc>
              <a:spcBef>
                <a:spcPct val="20000"/>
              </a:spcBef>
              <a:spcAft>
                <a:spcPct val="10000"/>
              </a:spcAft>
              <a:buClr>
                <a:srgbClr val="000099"/>
              </a:buClr>
              <a:buFont typeface="Wingdings" pitchFamily="2" charset="2"/>
              <a:buChar char="Ø"/>
            </a:pPr>
            <a:r>
              <a:rPr lang="zh-CN" altLang="en-US" sz="2800" b="1">
                <a:latin typeface="微软雅黑" charset="-122"/>
                <a:ea typeface="微软雅黑" charset="-122"/>
              </a:rPr>
              <a:t>化学危险性</a:t>
            </a:r>
          </a:p>
          <a:p>
            <a:pPr fontAlgn="b">
              <a:lnSpc>
                <a:spcPct val="110000"/>
              </a:lnSpc>
              <a:spcBef>
                <a:spcPct val="20000"/>
              </a:spcBef>
              <a:spcAft>
                <a:spcPct val="10000"/>
              </a:spcAft>
              <a:buClr>
                <a:srgbClr val="000099"/>
              </a:buClr>
              <a:buFont typeface="Wingdings" pitchFamily="2" charset="2"/>
              <a:buChar char="ü"/>
            </a:pPr>
            <a:r>
              <a:rPr lang="zh-CN" altLang="en-US" sz="2800">
                <a:latin typeface="微软雅黑" charset="-122"/>
                <a:ea typeface="微软雅黑" charset="-122"/>
              </a:rPr>
              <a:t>是一种强酸，无色无味的透明液体，有强烈腐蚀性，暴露空气中则迅速吸水，能夺取有机物中的水分子而炭化。</a:t>
            </a:r>
          </a:p>
          <a:p>
            <a:pPr fontAlgn="b">
              <a:lnSpc>
                <a:spcPct val="110000"/>
              </a:lnSpc>
              <a:spcBef>
                <a:spcPct val="20000"/>
              </a:spcBef>
              <a:spcAft>
                <a:spcPct val="10000"/>
              </a:spcAft>
              <a:buClr>
                <a:srgbClr val="000099"/>
              </a:buClr>
              <a:buFont typeface="Wingdings" pitchFamily="2" charset="2"/>
              <a:buChar char="ü"/>
            </a:pPr>
            <a:r>
              <a:rPr lang="zh-CN" altLang="en-US" sz="2800">
                <a:latin typeface="微软雅黑" charset="-122"/>
                <a:ea typeface="微软雅黑" charset="-122"/>
              </a:rPr>
              <a:t>与水和有机物发生强烈反应，放出大量的热量。</a:t>
            </a:r>
          </a:p>
          <a:p>
            <a:pPr fontAlgn="b">
              <a:lnSpc>
                <a:spcPct val="110000"/>
              </a:lnSpc>
              <a:spcBef>
                <a:spcPct val="20000"/>
              </a:spcBef>
              <a:spcAft>
                <a:spcPct val="10000"/>
              </a:spcAft>
              <a:buClr>
                <a:srgbClr val="000099"/>
              </a:buClr>
              <a:buFont typeface="Wingdings" pitchFamily="2" charset="2"/>
              <a:buChar char="ü"/>
            </a:pPr>
            <a:r>
              <a:rPr lang="zh-CN" altLang="en-US" sz="2800">
                <a:solidFill>
                  <a:srgbClr val="FF0000"/>
                </a:solidFill>
                <a:latin typeface="微软雅黑" charset="-122"/>
                <a:ea typeface="微软雅黑" charset="-122"/>
              </a:rPr>
              <a:t>对眼睛、皮肤和呼吸道有很强腐蚀性，接触会造成严重烧伤。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2594"/>
                                        </p:tgtEl>
                                        <p:attrNameLst>
                                          <p:attrName>style.visibility</p:attrName>
                                        </p:attrNameLst>
                                      </p:cBhvr>
                                      <p:to>
                                        <p:strVal val="visible"/>
                                      </p:to>
                                    </p:set>
                                    <p:anim calcmode="lin" valueType="num">
                                      <p:cBhvr additive="base">
                                        <p:cTn id="7" dur="500" fill="hold"/>
                                        <p:tgtEl>
                                          <p:spTgt spid="622594"/>
                                        </p:tgtEl>
                                        <p:attrNameLst>
                                          <p:attrName>ppt_x</p:attrName>
                                        </p:attrNameLst>
                                      </p:cBhvr>
                                      <p:tavLst>
                                        <p:tav tm="0">
                                          <p:val>
                                            <p:strVal val="0-#ppt_w/2"/>
                                          </p:val>
                                        </p:tav>
                                        <p:tav tm="100000">
                                          <p:val>
                                            <p:strVal val="#ppt_x"/>
                                          </p:val>
                                        </p:tav>
                                      </p:tavLst>
                                    </p:anim>
                                    <p:anim calcmode="lin" valueType="num">
                                      <p:cBhvr additive="base">
                                        <p:cTn id="8" dur="500" fill="hold"/>
                                        <p:tgtEl>
                                          <p:spTgt spid="6225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化学北楼事故1，040801"/>
          <p:cNvPicPr>
            <a:picLocks noChangeAspect="1" noChangeArrowheads="1"/>
          </p:cNvPicPr>
          <p:nvPr/>
        </p:nvPicPr>
        <p:blipFill>
          <a:blip r:embed="rId2"/>
          <a:srcRect/>
          <a:stretch>
            <a:fillRect/>
          </a:stretch>
        </p:blipFill>
        <p:spPr bwMode="auto">
          <a:xfrm>
            <a:off x="0" y="0"/>
            <a:ext cx="7643813" cy="6500813"/>
          </a:xfrm>
          <a:prstGeom prst="rect">
            <a:avLst/>
          </a:prstGeom>
          <a:noFill/>
          <a:ln w="9525">
            <a:noFill/>
            <a:miter lim="800000"/>
            <a:headEnd/>
            <a:tailEnd/>
          </a:ln>
        </p:spPr>
      </p:pic>
      <p:pic>
        <p:nvPicPr>
          <p:cNvPr id="28674" name="Picture 5" descr="化学北楼事故3，040801"/>
          <p:cNvPicPr>
            <a:picLocks noChangeAspect="1" noChangeArrowheads="1"/>
          </p:cNvPicPr>
          <p:nvPr/>
        </p:nvPicPr>
        <p:blipFill>
          <a:blip r:embed="rId3"/>
          <a:srcRect/>
          <a:stretch>
            <a:fillRect/>
          </a:stretch>
        </p:blipFill>
        <p:spPr bwMode="auto">
          <a:xfrm>
            <a:off x="2714625" y="0"/>
            <a:ext cx="6429375" cy="6500813"/>
          </a:xfrm>
          <a:prstGeom prst="rect">
            <a:avLst/>
          </a:prstGeom>
          <a:noFill/>
          <a:ln w="9525">
            <a:noFill/>
            <a:miter lim="800000"/>
            <a:headEnd/>
            <a:tailEnd/>
          </a:ln>
        </p:spPr>
      </p:pic>
      <p:sp>
        <p:nvSpPr>
          <p:cNvPr id="30724" name="Rectangle 4"/>
          <p:cNvSpPr>
            <a:spLocks noChangeArrowheads="1"/>
          </p:cNvSpPr>
          <p:nvPr/>
        </p:nvSpPr>
        <p:spPr bwMode="auto">
          <a:xfrm>
            <a:off x="1071538" y="1857364"/>
            <a:ext cx="7715304" cy="2928934"/>
          </a:xfrm>
          <a:prstGeom prst="rect">
            <a:avLst/>
          </a:prstGeom>
          <a:extLst>
            <a:ext uri="{909E8E84-426E-40DD-AFC4-6F175D3DCCD1}"/>
            <a:ext uri="{91240B29-F687-4F45-9708-019B960494DF}"/>
            <a:ext uri="{AF507438-7753-43E0-B8FC-AC1667EBCBE1}"/>
          </a:extLst>
        </p:spPr>
        <p:style>
          <a:lnRef idx="0">
            <a:schemeClr val="accent4"/>
          </a:lnRef>
          <a:fillRef idx="3">
            <a:schemeClr val="accent4"/>
          </a:fillRef>
          <a:effectRef idx="3">
            <a:schemeClr val="accent4"/>
          </a:effectRef>
          <a:fontRef idx="minor">
            <a:schemeClr val="lt1"/>
          </a:fontRef>
        </p:style>
        <p:txBody>
          <a:bodyPr/>
          <a:lstStyle>
            <a:lvl1pPr marL="342900" indent="-342900" algn="l" eaLnBrk="0" hangingPunct="0">
              <a:spcBef>
                <a:spcPct val="20000"/>
              </a:spcBef>
              <a:buClr>
                <a:srgbClr val="0000D4"/>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lgn="l" eaLnBrk="0" hangingPunct="0">
              <a:spcBef>
                <a:spcPct val="20000"/>
              </a:spcBef>
              <a:buClr>
                <a:srgbClr val="0000D4"/>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lgn="l" eaLnBrk="0" hangingPunct="0">
              <a:spcBef>
                <a:spcPct val="20000"/>
              </a:spcBef>
              <a:buClr>
                <a:srgbClr val="0000D4"/>
              </a:buClr>
              <a:buSzPct val="75000"/>
              <a:buFont typeface="Wingdings" panose="05000000000000000000" pitchFamily="2" charset="2"/>
              <a:buChar char="n"/>
              <a:defRPr sz="2000">
                <a:solidFill>
                  <a:schemeClr val="tx1"/>
                </a:solidFill>
                <a:latin typeface="Arial" panose="020B0604020202020204" pitchFamily="34" charset="0"/>
              </a:defRPr>
            </a:lvl3pPr>
            <a:lvl4pPr marL="1600200" indent="-228600" algn="l" eaLnBrk="0" hangingPunct="0">
              <a:spcBef>
                <a:spcPct val="20000"/>
              </a:spcBef>
              <a:buClr>
                <a:srgbClr val="0000D4"/>
              </a:buClr>
              <a:buSzPct val="75000"/>
              <a:buFont typeface="Wingdings" panose="05000000000000000000" pitchFamily="2" charset="2"/>
              <a:buChar char="n"/>
              <a:defRPr>
                <a:solidFill>
                  <a:schemeClr val="tx1"/>
                </a:solidFill>
                <a:latin typeface="Arial" panose="020B0604020202020204" pitchFamily="34" charset="0"/>
              </a:defRPr>
            </a:lvl4pPr>
            <a:lvl5pPr marL="2057400" indent="-228600" algn="l" eaLnBrk="0" hangingPunct="0">
              <a:spcBef>
                <a:spcPct val="20000"/>
              </a:spcBef>
              <a:buClr>
                <a:srgbClr val="0000D4"/>
              </a:buClr>
              <a:buSzPct val="75000"/>
              <a:buFont typeface="Wingdings" panose="05000000000000000000" pitchFamily="2" charset="2"/>
              <a:buChar char="n"/>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D4"/>
              </a:buClr>
              <a:buSzPct val="75000"/>
              <a:buFont typeface="Wingdings" panose="05000000000000000000" pitchFamily="2" charset="2"/>
              <a:buChar char="n"/>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D4"/>
              </a:buClr>
              <a:buSzPct val="75000"/>
              <a:buFont typeface="Wingdings" panose="05000000000000000000" pitchFamily="2" charset="2"/>
              <a:buChar char="n"/>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D4"/>
              </a:buClr>
              <a:buSzPct val="75000"/>
              <a:buFont typeface="Wingdings" panose="05000000000000000000" pitchFamily="2" charset="2"/>
              <a:buChar char="n"/>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D4"/>
              </a:buClr>
              <a:buSzPct val="75000"/>
              <a:buFont typeface="Wingdings" panose="05000000000000000000" pitchFamily="2" charset="2"/>
              <a:buChar char="n"/>
              <a:defRPr>
                <a:solidFill>
                  <a:schemeClr val="tx1"/>
                </a:solidFill>
                <a:latin typeface="Arial" panose="020B0604020202020204" pitchFamily="34" charset="0"/>
              </a:defRPr>
            </a:lvl9pPr>
          </a:lstStyle>
          <a:p>
            <a:pPr marL="0" indent="1085850" defTabSz="913765">
              <a:lnSpc>
                <a:spcPct val="140000"/>
              </a:lnSpc>
              <a:buFont typeface="Wingdings" panose="05000000000000000000" pitchFamily="2" charset="2"/>
              <a:buNone/>
              <a:defRPr/>
            </a:pPr>
            <a:r>
              <a:rPr lang="zh-CN" altLang="en-US" sz="4000" b="1" dirty="0" smtClean="0">
                <a:solidFill>
                  <a:srgbClr val="0D0D0D"/>
                </a:solidFill>
                <a:latin typeface="微软雅黑" panose="020B0503020204020204" pitchFamily="34" charset="-122"/>
                <a:ea typeface="微软雅黑" panose="020B0503020204020204" pitchFamily="34" charset="-122"/>
              </a:rPr>
              <a:t>中山大学研究生</a:t>
            </a:r>
            <a:r>
              <a:rPr lang="zh-CN" altLang="en-US" sz="4000" b="1" dirty="0">
                <a:solidFill>
                  <a:srgbClr val="0D0D0D"/>
                </a:solidFill>
                <a:latin typeface="微软雅黑" panose="020B0503020204020204" pitchFamily="34" charset="-122"/>
                <a:ea typeface="微软雅黑" panose="020B0503020204020204" pitchFamily="34" charset="-122"/>
              </a:rPr>
              <a:t>将拟报废的烘箱</a:t>
            </a:r>
            <a:r>
              <a:rPr lang="zh-CN" altLang="en-US" sz="4000" b="1" dirty="0">
                <a:solidFill>
                  <a:srgbClr val="FF0000"/>
                </a:solidFill>
                <a:latin typeface="微软雅黑" panose="020B0503020204020204" pitchFamily="34" charset="-122"/>
                <a:ea typeface="微软雅黑" panose="020B0503020204020204" pitchFamily="34" charset="-122"/>
              </a:rPr>
              <a:t>错接电源</a:t>
            </a:r>
            <a:r>
              <a:rPr lang="en-US" altLang="zh-CN" sz="4000" b="1" dirty="0" smtClean="0">
                <a:solidFill>
                  <a:srgbClr val="0D0D0D"/>
                </a:solidFill>
                <a:latin typeface="微软雅黑" panose="020B0503020204020204" pitchFamily="34" charset="-122"/>
                <a:ea typeface="微软雅黑" panose="020B0503020204020204" pitchFamily="34" charset="-122"/>
              </a:rPr>
              <a:t>,</a:t>
            </a:r>
            <a:r>
              <a:rPr lang="zh-CN" altLang="en-US" sz="4000" b="1" dirty="0" smtClean="0">
                <a:solidFill>
                  <a:srgbClr val="0D0D0D"/>
                </a:solidFill>
                <a:latin typeface="微软雅黑" panose="020B0503020204020204" pitchFamily="34" charset="-122"/>
                <a:ea typeface="微软雅黑" panose="020B0503020204020204" pitchFamily="34" charset="-122"/>
              </a:rPr>
              <a:t>温度</a:t>
            </a:r>
            <a:r>
              <a:rPr lang="zh-CN" altLang="en-US" sz="4000" b="1" dirty="0">
                <a:solidFill>
                  <a:srgbClr val="0D0D0D"/>
                </a:solidFill>
                <a:latin typeface="微软雅黑" panose="020B0503020204020204" pitchFamily="34" charset="-122"/>
                <a:ea typeface="微软雅黑" panose="020B0503020204020204" pitchFamily="34" charset="-122"/>
              </a:rPr>
              <a:t>失控</a:t>
            </a:r>
            <a:r>
              <a:rPr lang="en-US" altLang="zh-CN" sz="4000" b="1" dirty="0">
                <a:solidFill>
                  <a:srgbClr val="0D0D0D"/>
                </a:solidFill>
                <a:latin typeface="微软雅黑" panose="020B0503020204020204" pitchFamily="34" charset="-122"/>
                <a:ea typeface="微软雅黑" panose="020B0503020204020204" pitchFamily="34" charset="-122"/>
              </a:rPr>
              <a:t>, </a:t>
            </a:r>
            <a:r>
              <a:rPr lang="zh-CN" altLang="en-US" sz="4000" b="1" dirty="0">
                <a:solidFill>
                  <a:srgbClr val="0D0D0D"/>
                </a:solidFill>
                <a:latin typeface="微软雅黑" panose="020B0503020204020204" pitchFamily="34" charset="-122"/>
                <a:ea typeface="微软雅黑" panose="020B0503020204020204" pitchFamily="34" charset="-122"/>
              </a:rPr>
              <a:t>高温引起烘箱周围物品燃烧。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slide(fromBottom)">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3"/>
          <p:cNvSpPr>
            <a:spLocks noGrp="1" noChangeArrowheads="1"/>
          </p:cNvSpPr>
          <p:nvPr>
            <p:ph type="body" sz="half" idx="1"/>
          </p:nvPr>
        </p:nvSpPr>
        <p:spPr bwMode="auto">
          <a:xfrm>
            <a:off x="285750" y="1270000"/>
            <a:ext cx="8358188" cy="4873625"/>
          </a:xfrm>
          <a:noFill/>
          <a:ln>
            <a:miter lim="800000"/>
            <a:headEnd/>
            <a:tailEnd/>
          </a:ln>
        </p:spPr>
        <p:txBody>
          <a:bodyPr vert="horz" wrap="square" lIns="82314" tIns="41157" rIns="82314" bIns="41157" numCol="1" anchor="t" anchorCtr="0" compatLnSpc="1">
            <a:prstTxWarp prst="textNoShape">
              <a:avLst/>
            </a:prstTxWarp>
          </a:bodyPr>
          <a:lstStyle/>
          <a:p>
            <a:pPr>
              <a:spcAft>
                <a:spcPct val="10000"/>
              </a:spcAft>
              <a:buClr>
                <a:schemeClr val="tx1"/>
              </a:buClr>
              <a:buFont typeface="Wingdings" pitchFamily="2" charset="2"/>
              <a:buNone/>
            </a:pPr>
            <a:r>
              <a:rPr lang="zh-CN" altLang="en-US" sz="4000" b="1" smtClean="0">
                <a:latin typeface="微软雅黑" charset="-122"/>
                <a:ea typeface="微软雅黑" charset="-122"/>
              </a:rPr>
              <a:t>常用化学品 - 硫酸（</a:t>
            </a:r>
            <a:r>
              <a:rPr lang="en-US" altLang="zh-CN" sz="4000" b="1" smtClean="0">
                <a:latin typeface="微软雅黑" charset="-122"/>
                <a:ea typeface="微软雅黑" charset="-122"/>
              </a:rPr>
              <a:t>H</a:t>
            </a:r>
            <a:r>
              <a:rPr lang="en-US" altLang="zh-CN" sz="4000" b="1" baseline="-25000" smtClean="0">
                <a:latin typeface="微软雅黑" charset="-122"/>
                <a:ea typeface="微软雅黑" charset="-122"/>
              </a:rPr>
              <a:t>2</a:t>
            </a:r>
            <a:r>
              <a:rPr lang="en-US" altLang="zh-CN" sz="4000" b="1" smtClean="0">
                <a:latin typeface="微软雅黑" charset="-122"/>
                <a:ea typeface="微软雅黑" charset="-122"/>
              </a:rPr>
              <a:t>SO</a:t>
            </a:r>
            <a:r>
              <a:rPr lang="en-US" altLang="zh-CN" sz="4000" b="1" baseline="-25000" smtClean="0">
                <a:latin typeface="微软雅黑" charset="-122"/>
                <a:ea typeface="微软雅黑" charset="-122"/>
              </a:rPr>
              <a:t>4</a:t>
            </a:r>
            <a:r>
              <a:rPr lang="en-US" altLang="zh-CN" sz="4000" b="1" smtClean="0">
                <a:latin typeface="微软雅黑" charset="-122"/>
                <a:ea typeface="微软雅黑" charset="-122"/>
              </a:rPr>
              <a:t>）</a:t>
            </a:r>
          </a:p>
          <a:p>
            <a:pPr>
              <a:spcAft>
                <a:spcPct val="10000"/>
              </a:spcAft>
              <a:buClr>
                <a:srgbClr val="000099"/>
              </a:buClr>
              <a:buFont typeface="Wingdings" pitchFamily="2" charset="2"/>
              <a:buChar char="Ø"/>
            </a:pPr>
            <a:r>
              <a:rPr lang="zh-CN" altLang="en-US" sz="2800" b="1" smtClean="0">
                <a:latin typeface="微软雅黑" charset="-122"/>
                <a:ea typeface="微软雅黑" charset="-122"/>
              </a:rPr>
              <a:t>预防</a:t>
            </a:r>
          </a:p>
          <a:p>
            <a:pPr>
              <a:spcAft>
                <a:spcPct val="10000"/>
              </a:spcAft>
              <a:buClr>
                <a:srgbClr val="000099"/>
              </a:buClr>
              <a:buFont typeface="Wingdings" pitchFamily="2" charset="2"/>
              <a:buChar char="ü"/>
            </a:pPr>
            <a:r>
              <a:rPr lang="zh-CN" altLang="en-US" sz="2800" smtClean="0">
                <a:latin typeface="微软雅黑" charset="-122"/>
                <a:ea typeface="微软雅黑" charset="-122"/>
              </a:rPr>
              <a:t>禁止与易燃物质接触，用玻璃瓶严密封口保存，应放于保存架底层。</a:t>
            </a:r>
          </a:p>
          <a:p>
            <a:pPr>
              <a:spcAft>
                <a:spcPct val="10000"/>
              </a:spcAft>
              <a:buClr>
                <a:srgbClr val="000099"/>
              </a:buClr>
              <a:buFont typeface="Wingdings" pitchFamily="2" charset="2"/>
              <a:buChar char="ü"/>
            </a:pPr>
            <a:r>
              <a:rPr lang="zh-CN" altLang="en-US" sz="2800" smtClean="0">
                <a:latin typeface="微软雅黑" charset="-122"/>
                <a:ea typeface="微软雅黑" charset="-122"/>
              </a:rPr>
              <a:t>一定要在通风橱内操作，戴防护手套和防毒面罩，穿防护服。</a:t>
            </a:r>
          </a:p>
          <a:p>
            <a:pPr>
              <a:spcAft>
                <a:spcPct val="10000"/>
              </a:spcAft>
              <a:buClr>
                <a:srgbClr val="000099"/>
              </a:buClr>
              <a:buFont typeface="Wingdings" pitchFamily="2" charset="2"/>
              <a:buChar char="ü"/>
            </a:pPr>
            <a:r>
              <a:rPr lang="zh-CN" altLang="en-US" sz="2800" smtClean="0">
                <a:latin typeface="微软雅黑" charset="-122"/>
                <a:ea typeface="微软雅黑" charset="-122"/>
              </a:rPr>
              <a:t>急救处理（如溅到皮肤和衣服上），脱去污染的衣服，立即用大量水冲洗皮肤。然后用2%碳酸氢钠溶液清洗。</a:t>
            </a:r>
            <a:endParaRPr lang="zh-CN" altLang="en-US" smtClean="0">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3"/>
          <p:cNvSpPr>
            <a:spLocks noGrp="1" noChangeArrowheads="1"/>
          </p:cNvSpPr>
          <p:nvPr>
            <p:ph type="body" sz="half" idx="1"/>
          </p:nvPr>
        </p:nvSpPr>
        <p:spPr bwMode="auto">
          <a:xfrm>
            <a:off x="334963" y="1193800"/>
            <a:ext cx="7808912" cy="4735513"/>
          </a:xfrm>
          <a:noFill/>
          <a:ln>
            <a:miter lim="800000"/>
            <a:headEnd/>
            <a:tailEnd/>
          </a:ln>
        </p:spPr>
        <p:txBody>
          <a:bodyPr vert="horz" wrap="square" lIns="82314" tIns="41157" rIns="82314" bIns="41157" numCol="1" anchor="t" anchorCtr="0" compatLnSpc="1">
            <a:prstTxWarp prst="textNoShape">
              <a:avLst/>
            </a:prstTxWarp>
          </a:bodyPr>
          <a:lstStyle/>
          <a:p>
            <a:pPr>
              <a:buFont typeface="Wingdings" pitchFamily="2" charset="2"/>
              <a:buNone/>
            </a:pPr>
            <a:r>
              <a:rPr lang="zh-CN" altLang="en-US" sz="3600" b="1" smtClean="0">
                <a:latin typeface="微软雅黑" charset="-122"/>
                <a:ea typeface="微软雅黑" charset="-122"/>
              </a:rPr>
              <a:t>常用化学品 –丙酮（</a:t>
            </a:r>
            <a:r>
              <a:rPr lang="en-US" altLang="zh-CN" sz="3600" b="1" smtClean="0">
                <a:latin typeface="微软雅黑" charset="-122"/>
                <a:ea typeface="微软雅黑" charset="-122"/>
              </a:rPr>
              <a:t>CH3COCH3）</a:t>
            </a:r>
            <a:r>
              <a:rPr lang="zh-CN" altLang="en-US" sz="3600" b="1" smtClean="0">
                <a:solidFill>
                  <a:srgbClr val="000099"/>
                </a:solidFill>
              </a:rPr>
              <a:t> </a:t>
            </a:r>
          </a:p>
          <a:p>
            <a:pPr>
              <a:buFont typeface="Wingdings" pitchFamily="2" charset="2"/>
              <a:buNone/>
            </a:pPr>
            <a:endParaRPr lang="zh-CN" altLang="en-US" sz="2800" b="1" smtClean="0">
              <a:latin typeface="微软雅黑" charset="-122"/>
              <a:ea typeface="微软雅黑" charset="-122"/>
            </a:endParaRPr>
          </a:p>
          <a:p>
            <a:pPr>
              <a:buFont typeface="Wingdings" pitchFamily="2" charset="2"/>
              <a:buChar char="Ø"/>
            </a:pPr>
            <a:r>
              <a:rPr lang="zh-CN" altLang="en-US" sz="2800" b="1" smtClean="0">
                <a:latin typeface="微软雅黑" charset="-122"/>
                <a:ea typeface="微软雅黑" charset="-122"/>
              </a:rPr>
              <a:t> 化学危险性</a:t>
            </a:r>
            <a:endParaRPr lang="en-US" altLang="zh-CN" sz="2800" b="1" smtClean="0">
              <a:latin typeface="微软雅黑" charset="-122"/>
              <a:ea typeface="微软雅黑" charset="-122"/>
            </a:endParaRPr>
          </a:p>
          <a:p>
            <a:pPr>
              <a:buFont typeface="Wingdings" pitchFamily="2" charset="2"/>
              <a:buChar char="Ø"/>
            </a:pPr>
            <a:endParaRPr lang="zh-CN" altLang="en-US" sz="2800" smtClean="0">
              <a:latin typeface="微软雅黑" charset="-122"/>
              <a:ea typeface="微软雅黑" charset="-122"/>
            </a:endParaRPr>
          </a:p>
          <a:p>
            <a:pPr>
              <a:buFont typeface="Wingdings" pitchFamily="2" charset="2"/>
              <a:buChar char="ü"/>
            </a:pPr>
            <a:r>
              <a:rPr lang="zh-CN" altLang="en-US" sz="2800" smtClean="0">
                <a:latin typeface="微软雅黑" charset="-122"/>
                <a:ea typeface="微软雅黑" charset="-122"/>
              </a:rPr>
              <a:t>  无色透明液体，有特殊臭味。有机溶剂，可以溶解许多有机物；</a:t>
            </a:r>
            <a:endParaRPr lang="en-US" altLang="zh-CN" sz="2800" smtClean="0">
              <a:latin typeface="微软雅黑" charset="-122"/>
              <a:ea typeface="微软雅黑" charset="-122"/>
            </a:endParaRPr>
          </a:p>
          <a:p>
            <a:pPr>
              <a:buFont typeface="Wingdings" pitchFamily="2" charset="2"/>
              <a:buChar char="ü"/>
            </a:pPr>
            <a:r>
              <a:rPr lang="zh-CN" altLang="en-US" sz="2800" smtClean="0">
                <a:latin typeface="微软雅黑" charset="-122"/>
                <a:ea typeface="微软雅黑" charset="-122"/>
              </a:rPr>
              <a:t>易挥发，高度易燃；</a:t>
            </a:r>
          </a:p>
          <a:p>
            <a:pPr>
              <a:buFont typeface="Wingdings" pitchFamily="2" charset="2"/>
              <a:buChar char="ü"/>
            </a:pPr>
            <a:r>
              <a:rPr lang="zh-CN" altLang="en-US" sz="2800" smtClean="0">
                <a:latin typeface="微软雅黑" charset="-122"/>
                <a:ea typeface="微软雅黑" charset="-122"/>
              </a:rPr>
              <a:t>  </a:t>
            </a:r>
            <a:r>
              <a:rPr lang="zh-CN" altLang="en-US" sz="2800" smtClean="0">
                <a:solidFill>
                  <a:srgbClr val="FF0000"/>
                </a:solidFill>
                <a:latin typeface="微软雅黑" charset="-122"/>
                <a:ea typeface="微软雅黑" charset="-122"/>
              </a:rPr>
              <a:t>刺激眼睛和呼吸道，与皮肤重复或长期接触可能引起皮 炎。</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3"/>
          <p:cNvSpPr>
            <a:spLocks noGrp="1" noChangeArrowheads="1"/>
          </p:cNvSpPr>
          <p:nvPr>
            <p:ph type="body" sz="half" idx="1"/>
          </p:nvPr>
        </p:nvSpPr>
        <p:spPr bwMode="auto">
          <a:xfrm>
            <a:off x="334963" y="1193800"/>
            <a:ext cx="7808912" cy="4735513"/>
          </a:xfrm>
          <a:noFill/>
          <a:ln>
            <a:miter lim="800000"/>
            <a:headEnd/>
            <a:tailEnd/>
          </a:ln>
        </p:spPr>
        <p:txBody>
          <a:bodyPr vert="horz" wrap="square" lIns="82314" tIns="41157" rIns="82314" bIns="41157" numCol="1" anchor="t" anchorCtr="0" compatLnSpc="1">
            <a:prstTxWarp prst="textNoShape">
              <a:avLst/>
            </a:prstTxWarp>
          </a:bodyPr>
          <a:lstStyle/>
          <a:p>
            <a:pPr>
              <a:buFont typeface="Wingdings" pitchFamily="2" charset="2"/>
              <a:buNone/>
            </a:pPr>
            <a:r>
              <a:rPr lang="zh-CN" altLang="en-US" sz="3600" b="1" smtClean="0">
                <a:latin typeface="微软雅黑" charset="-122"/>
                <a:ea typeface="微软雅黑" charset="-122"/>
              </a:rPr>
              <a:t>常用化学品 –丙酮（</a:t>
            </a:r>
            <a:r>
              <a:rPr lang="en-US" altLang="zh-CN" sz="3600" b="1" smtClean="0">
                <a:latin typeface="微软雅黑" charset="-122"/>
                <a:ea typeface="微软雅黑" charset="-122"/>
              </a:rPr>
              <a:t>CH3COCH3）</a:t>
            </a:r>
            <a:r>
              <a:rPr lang="zh-CN" altLang="en-US" sz="3600" b="1" smtClean="0">
                <a:solidFill>
                  <a:srgbClr val="000099"/>
                </a:solidFill>
              </a:rPr>
              <a:t> </a:t>
            </a:r>
          </a:p>
          <a:p>
            <a:pPr>
              <a:buFont typeface="Wingdings" pitchFamily="2" charset="2"/>
              <a:buChar char="Ø"/>
            </a:pPr>
            <a:r>
              <a:rPr lang="zh-CN" altLang="en-US" sz="2800" b="1" smtClean="0">
                <a:latin typeface="微软雅黑" charset="-122"/>
                <a:ea typeface="微软雅黑" charset="-122"/>
              </a:rPr>
              <a:t>急救措施</a:t>
            </a:r>
          </a:p>
          <a:p>
            <a:pPr>
              <a:buFont typeface="Wingdings" pitchFamily="2" charset="2"/>
              <a:buChar char="ü"/>
            </a:pPr>
            <a:r>
              <a:rPr lang="zh-CN" altLang="en-US" sz="2800" b="1" smtClean="0">
                <a:latin typeface="微软雅黑" charset="-122"/>
                <a:ea typeface="微软雅黑" charset="-122"/>
              </a:rPr>
              <a:t>皮肤接触：</a:t>
            </a:r>
            <a:r>
              <a:rPr lang="zh-CN" altLang="en-US" sz="2800" smtClean="0">
                <a:latin typeface="微软雅黑" charset="-122"/>
                <a:ea typeface="微软雅黑" charset="-122"/>
              </a:rPr>
              <a:t>脱去污染的衣着，用肥皂水和清水彻底冲洗皮肤。</a:t>
            </a:r>
          </a:p>
          <a:p>
            <a:pPr>
              <a:buFont typeface="Wingdings" pitchFamily="2" charset="2"/>
              <a:buChar char="ü"/>
            </a:pPr>
            <a:r>
              <a:rPr lang="zh-CN" altLang="en-US" sz="2800" b="1" smtClean="0">
                <a:latin typeface="微软雅黑" charset="-122"/>
                <a:ea typeface="微软雅黑" charset="-122"/>
              </a:rPr>
              <a:t>眼睛接触：</a:t>
            </a:r>
            <a:r>
              <a:rPr lang="zh-CN" altLang="en-US" sz="2800" smtClean="0">
                <a:latin typeface="微软雅黑" charset="-122"/>
                <a:ea typeface="微软雅黑" charset="-122"/>
              </a:rPr>
              <a:t>提起眼睑，用流动清水或生理盐水冲洗。就医。</a:t>
            </a:r>
          </a:p>
          <a:p>
            <a:pPr>
              <a:buFont typeface="Wingdings" pitchFamily="2" charset="2"/>
              <a:buChar char="ü"/>
            </a:pPr>
            <a:r>
              <a:rPr lang="zh-CN" altLang="en-US" sz="2800" b="1" smtClean="0">
                <a:latin typeface="微软雅黑" charset="-122"/>
                <a:ea typeface="微软雅黑" charset="-122"/>
              </a:rPr>
              <a:t>吸入：</a:t>
            </a:r>
            <a:r>
              <a:rPr lang="zh-CN" altLang="en-US" sz="2800" smtClean="0">
                <a:latin typeface="微软雅黑" charset="-122"/>
                <a:ea typeface="微软雅黑" charset="-122"/>
              </a:rPr>
              <a:t>迅速脱离现场至空气新鲜处。保持呼吸道通畅。如呼吸困难，给输氧。如呼吸停止，立即进行人工呼吸。就医。</a:t>
            </a:r>
          </a:p>
          <a:p>
            <a:pPr>
              <a:buFont typeface="Wingdings" pitchFamily="2" charset="2"/>
              <a:buChar char="ü"/>
            </a:pPr>
            <a:r>
              <a:rPr lang="zh-CN" altLang="en-US" sz="2800" b="1" smtClean="0">
                <a:latin typeface="微软雅黑" charset="-122"/>
                <a:ea typeface="微软雅黑" charset="-122"/>
              </a:rPr>
              <a:t>食入：</a:t>
            </a:r>
            <a:r>
              <a:rPr lang="zh-CN" altLang="en-US" sz="2800" smtClean="0">
                <a:latin typeface="微软雅黑" charset="-122"/>
                <a:ea typeface="微软雅黑" charset="-122"/>
              </a:rPr>
              <a:t>饮足量温水，催吐。就医。</a:t>
            </a:r>
          </a:p>
          <a:p>
            <a:pPr>
              <a:buFont typeface="Wingdings" pitchFamily="2" charset="2"/>
              <a:buNone/>
            </a:pPr>
            <a:endParaRPr lang="zh-CN" altLang="en-US" sz="2800" b="1" smtClean="0">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3"/>
          <p:cNvSpPr>
            <a:spLocks noGrp="1" noChangeArrowheads="1"/>
          </p:cNvSpPr>
          <p:nvPr>
            <p:ph type="body" idx="1"/>
          </p:nvPr>
        </p:nvSpPr>
        <p:spPr bwMode="auto">
          <a:xfrm>
            <a:off x="357188" y="1214438"/>
            <a:ext cx="8501062" cy="4000500"/>
          </a:xfrm>
          <a:noFill/>
          <a:ln>
            <a:miter lim="800000"/>
            <a:headEnd/>
            <a:tailEnd/>
          </a:ln>
        </p:spPr>
        <p:txBody>
          <a:bodyPr vert="horz" wrap="square" lIns="82314" tIns="41157" rIns="82314" bIns="41157" numCol="1" anchor="t" anchorCtr="0" compatLnSpc="1">
            <a:prstTxWarp prst="textNoShape">
              <a:avLst/>
            </a:prstTxWarp>
          </a:bodyPr>
          <a:lstStyle/>
          <a:p>
            <a:pPr>
              <a:buFont typeface="Wingdings" pitchFamily="2" charset="2"/>
              <a:buNone/>
            </a:pPr>
            <a:r>
              <a:rPr lang="zh-CN" altLang="en-US" sz="3600" b="1" smtClean="0">
                <a:solidFill>
                  <a:srgbClr val="0D0D0D"/>
                </a:solidFill>
                <a:latin typeface="微软雅黑" charset="-122"/>
                <a:ea typeface="微软雅黑" charset="-122"/>
              </a:rPr>
              <a:t>常用化学品 –二甲基甲酰胺（</a:t>
            </a:r>
            <a:r>
              <a:rPr lang="en-US" altLang="zh-CN" sz="3600" b="1" smtClean="0">
                <a:solidFill>
                  <a:srgbClr val="0D0D0D"/>
                </a:solidFill>
                <a:latin typeface="微软雅黑" charset="-122"/>
                <a:ea typeface="微软雅黑" charset="-122"/>
              </a:rPr>
              <a:t>DMF）</a:t>
            </a:r>
          </a:p>
          <a:p>
            <a:pPr>
              <a:buFont typeface="Wingdings" pitchFamily="2" charset="2"/>
              <a:buNone/>
            </a:pPr>
            <a:endParaRPr lang="zh-CN" altLang="en-US" sz="2800" smtClean="0">
              <a:solidFill>
                <a:srgbClr val="0D0D0D"/>
              </a:solidFill>
              <a:latin typeface="微软雅黑" charset="-122"/>
              <a:ea typeface="微软雅黑" charset="-122"/>
            </a:endParaRPr>
          </a:p>
          <a:p>
            <a:pPr>
              <a:buFont typeface="Wingdings" pitchFamily="2" charset="2"/>
              <a:buChar char="Ø"/>
            </a:pPr>
            <a:r>
              <a:rPr lang="zh-CN" altLang="en-US" sz="2800" b="1" smtClean="0">
                <a:solidFill>
                  <a:srgbClr val="0D0D0D"/>
                </a:solidFill>
                <a:latin typeface="微软雅黑" charset="-122"/>
                <a:ea typeface="微软雅黑" charset="-122"/>
              </a:rPr>
              <a:t>化学危险性</a:t>
            </a:r>
          </a:p>
          <a:p>
            <a:pPr>
              <a:buFont typeface="Wingdings" pitchFamily="2" charset="2"/>
              <a:buChar char="ü"/>
            </a:pPr>
            <a:r>
              <a:rPr lang="zh-CN" altLang="en-US" sz="2800" smtClean="0">
                <a:solidFill>
                  <a:srgbClr val="0D0D0D"/>
                </a:solidFill>
                <a:latin typeface="微软雅黑" charset="-122"/>
                <a:ea typeface="微软雅黑" charset="-122"/>
              </a:rPr>
              <a:t> 有机溶剂，无色透明液体；</a:t>
            </a:r>
          </a:p>
          <a:p>
            <a:pPr>
              <a:buFont typeface="Wingdings" pitchFamily="2" charset="2"/>
              <a:buChar char="ü"/>
            </a:pPr>
            <a:r>
              <a:rPr lang="zh-CN" altLang="en-US" sz="2800" smtClean="0">
                <a:solidFill>
                  <a:srgbClr val="FF0000"/>
                </a:solidFill>
                <a:latin typeface="微软雅黑" charset="-122"/>
                <a:ea typeface="微软雅黑" charset="-122"/>
              </a:rPr>
              <a:t>易燃，遇到高热、明火或氧化剂有爆炸危险；</a:t>
            </a:r>
          </a:p>
          <a:p>
            <a:pPr>
              <a:buFont typeface="Wingdings" pitchFamily="2" charset="2"/>
              <a:buChar char="ü"/>
            </a:pPr>
            <a:r>
              <a:rPr lang="zh-CN" altLang="en-US" sz="2800" smtClean="0">
                <a:solidFill>
                  <a:srgbClr val="FF0000"/>
                </a:solidFill>
                <a:latin typeface="微软雅黑" charset="-122"/>
                <a:ea typeface="微软雅黑" charset="-122"/>
              </a:rPr>
              <a:t>急性中毒主要以眼和上呼吸道症状；</a:t>
            </a:r>
          </a:p>
          <a:p>
            <a:pPr>
              <a:buFont typeface="Wingdings" pitchFamily="2" charset="2"/>
              <a:buChar char="ü"/>
            </a:pPr>
            <a:r>
              <a:rPr lang="zh-CN" altLang="en-US" sz="2800" smtClean="0">
                <a:solidFill>
                  <a:srgbClr val="FF0000"/>
                </a:solidFill>
                <a:latin typeface="微软雅黑" charset="-122"/>
                <a:ea typeface="微软雅黑" charset="-122"/>
              </a:rPr>
              <a:t> 慢性中毒有皮肤、粘膜刺激，神经衰弱综合征；</a:t>
            </a:r>
          </a:p>
          <a:p>
            <a:pPr>
              <a:buFont typeface="Wingdings" pitchFamily="2" charset="2"/>
              <a:buNone/>
            </a:pPr>
            <a:endParaRPr lang="zh-CN" altLang="en-US" sz="2800" smtClean="0">
              <a:solidFill>
                <a:srgbClr val="000099"/>
              </a:solidFill>
              <a:latin typeface="微软雅黑" charset="-122"/>
              <a:ea typeface="微软雅黑" charset="-122"/>
            </a:endParaRPr>
          </a:p>
        </p:txBody>
      </p:sp>
      <p:sp>
        <p:nvSpPr>
          <p:cNvPr id="327682" name="矩形 4"/>
          <p:cNvSpPr>
            <a:spLocks noChangeArrowheads="1"/>
          </p:cNvSpPr>
          <p:nvPr/>
        </p:nvSpPr>
        <p:spPr bwMode="auto">
          <a:xfrm>
            <a:off x="285750" y="5000625"/>
            <a:ext cx="7572375" cy="1384300"/>
          </a:xfrm>
          <a:prstGeom prst="rect">
            <a:avLst/>
          </a:prstGeom>
          <a:noFill/>
          <a:ln w="9525">
            <a:noFill/>
            <a:miter lim="800000"/>
            <a:headEnd/>
            <a:tailEnd/>
          </a:ln>
        </p:spPr>
        <p:txBody>
          <a:bodyPr>
            <a:spAutoFit/>
          </a:bodyPr>
          <a:lstStyle/>
          <a:p>
            <a:pPr>
              <a:buFont typeface="Wingdings" pitchFamily="2" charset="2"/>
              <a:buChar char="Ø"/>
            </a:pPr>
            <a:r>
              <a:rPr lang="zh-CN" altLang="en-US" sz="2800" b="1">
                <a:solidFill>
                  <a:srgbClr val="0D0D0D"/>
                </a:solidFill>
                <a:latin typeface="微软雅黑" charset="-122"/>
                <a:ea typeface="微软雅黑" charset="-122"/>
              </a:rPr>
              <a:t>个体防护</a:t>
            </a:r>
          </a:p>
          <a:p>
            <a:pPr>
              <a:buFont typeface="Wingdings" pitchFamily="2" charset="2"/>
              <a:buChar char="ü"/>
            </a:pPr>
            <a:r>
              <a:rPr lang="zh-CN" altLang="en-US" sz="2800">
                <a:solidFill>
                  <a:srgbClr val="0D0D0D"/>
                </a:solidFill>
                <a:latin typeface="微软雅黑" charset="-122"/>
                <a:ea typeface="微软雅黑" charset="-122"/>
              </a:rPr>
              <a:t> 过滤式防毒面具、安全防护眼镜，化学防护服，橡胶手套</a:t>
            </a:r>
            <a:endParaRPr lang="zh-CN" altLang="en-US" sz="280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3"/>
          <p:cNvSpPr>
            <a:spLocks noGrp="1" noChangeArrowheads="1"/>
          </p:cNvSpPr>
          <p:nvPr>
            <p:ph type="body" idx="1"/>
          </p:nvPr>
        </p:nvSpPr>
        <p:spPr bwMode="auto">
          <a:xfrm>
            <a:off x="357188" y="1214438"/>
            <a:ext cx="7972425" cy="4357687"/>
          </a:xfrm>
          <a:noFill/>
          <a:ln>
            <a:miter lim="800000"/>
            <a:headEnd/>
            <a:tailEnd/>
          </a:ln>
        </p:spPr>
        <p:txBody>
          <a:bodyPr vert="horz" wrap="square" lIns="82314" tIns="41157" rIns="82314" bIns="41157" numCol="1" anchor="t" anchorCtr="0" compatLnSpc="1">
            <a:prstTxWarp prst="textNoShape">
              <a:avLst/>
            </a:prstTxWarp>
          </a:bodyPr>
          <a:lstStyle/>
          <a:p>
            <a:pPr>
              <a:buFont typeface="Wingdings" pitchFamily="2" charset="2"/>
              <a:buNone/>
            </a:pPr>
            <a:r>
              <a:rPr lang="zh-CN" altLang="en-US" sz="3600" b="1" smtClean="0">
                <a:solidFill>
                  <a:srgbClr val="0D0D0D"/>
                </a:solidFill>
                <a:latin typeface="微软雅黑" charset="-122"/>
                <a:ea typeface="微软雅黑" charset="-122"/>
              </a:rPr>
              <a:t>常用化学品 –二甲苯（</a:t>
            </a:r>
            <a:r>
              <a:rPr lang="en-US" altLang="zh-CN" sz="3600" b="1" smtClean="0">
                <a:solidFill>
                  <a:srgbClr val="0D0D0D"/>
                </a:solidFill>
                <a:latin typeface="微软雅黑" charset="-122"/>
                <a:ea typeface="微软雅黑" charset="-122"/>
              </a:rPr>
              <a:t>Xylene）</a:t>
            </a:r>
          </a:p>
          <a:p>
            <a:pPr>
              <a:buFont typeface="Wingdings" pitchFamily="2" charset="2"/>
              <a:buNone/>
            </a:pPr>
            <a:endParaRPr lang="zh-CN" altLang="en-US" sz="2800" smtClean="0">
              <a:solidFill>
                <a:srgbClr val="0D0D0D"/>
              </a:solidFill>
              <a:latin typeface="微软雅黑" charset="-122"/>
              <a:ea typeface="微软雅黑" charset="-122"/>
            </a:endParaRPr>
          </a:p>
          <a:p>
            <a:pPr>
              <a:buFont typeface="Wingdings" pitchFamily="2" charset="2"/>
              <a:buChar char="Ø"/>
            </a:pPr>
            <a:r>
              <a:rPr lang="zh-CN" altLang="en-US" sz="2800" b="1" smtClean="0">
                <a:solidFill>
                  <a:srgbClr val="0D0D0D"/>
                </a:solidFill>
                <a:latin typeface="微软雅黑" charset="-122"/>
                <a:ea typeface="微软雅黑" charset="-122"/>
              </a:rPr>
              <a:t>化学危险性</a:t>
            </a:r>
          </a:p>
          <a:p>
            <a:pPr>
              <a:buFont typeface="Wingdings" pitchFamily="2" charset="2"/>
              <a:buChar char="ü"/>
            </a:pPr>
            <a:r>
              <a:rPr lang="zh-CN" altLang="en-US" sz="2800" smtClean="0">
                <a:solidFill>
                  <a:srgbClr val="0D0D0D"/>
                </a:solidFill>
                <a:latin typeface="微软雅黑" charset="-122"/>
                <a:ea typeface="微软雅黑" charset="-122"/>
              </a:rPr>
              <a:t> 有机溶剂，无色透明液体，有特殊气味。</a:t>
            </a:r>
          </a:p>
          <a:p>
            <a:pPr>
              <a:buFont typeface="Wingdings" pitchFamily="2" charset="2"/>
              <a:buChar char="ü"/>
            </a:pPr>
            <a:r>
              <a:rPr lang="zh-CN" altLang="en-US" sz="2800" smtClean="0">
                <a:solidFill>
                  <a:srgbClr val="FF0000"/>
                </a:solidFill>
                <a:latin typeface="微软雅黑" charset="-122"/>
                <a:ea typeface="微软雅黑" charset="-122"/>
              </a:rPr>
              <a:t>易挥发，高度易燃，其蒸气与空气的混合物有爆炸性。</a:t>
            </a:r>
          </a:p>
          <a:p>
            <a:pPr>
              <a:buFont typeface="Wingdings" pitchFamily="2" charset="2"/>
              <a:buChar char="ü"/>
            </a:pPr>
            <a:r>
              <a:rPr lang="zh-CN" altLang="en-US" sz="2800" smtClean="0">
                <a:solidFill>
                  <a:srgbClr val="FF0000"/>
                </a:solidFill>
                <a:latin typeface="微软雅黑" charset="-122"/>
                <a:ea typeface="微软雅黑" charset="-122"/>
              </a:rPr>
              <a:t>有毒，高浓度时有麻醉作用。</a:t>
            </a:r>
          </a:p>
          <a:p>
            <a:pPr>
              <a:buFont typeface="Wingdings" pitchFamily="2" charset="2"/>
              <a:buChar char="ü"/>
            </a:pPr>
            <a:r>
              <a:rPr lang="zh-CN" altLang="en-US" sz="2800" smtClean="0">
                <a:solidFill>
                  <a:srgbClr val="FF0000"/>
                </a:solidFill>
                <a:latin typeface="微软雅黑" charset="-122"/>
                <a:ea typeface="微软雅黑" charset="-122"/>
              </a:rPr>
              <a:t> 刺激咽喉和眼睛。接触可能造成神志不清。</a:t>
            </a:r>
            <a:endParaRPr lang="zh-CN" altLang="en-US" sz="2800" smtClean="0">
              <a:solidFill>
                <a:srgbClr val="000099"/>
              </a:solidFill>
              <a:latin typeface="微软雅黑" charset="-122"/>
              <a:ea typeface="微软雅黑" charset="-122"/>
            </a:endParaRPr>
          </a:p>
        </p:txBody>
      </p:sp>
      <p:sp>
        <p:nvSpPr>
          <p:cNvPr id="5" name="矩形 4"/>
          <p:cNvSpPr/>
          <p:nvPr/>
        </p:nvSpPr>
        <p:spPr>
          <a:xfrm>
            <a:off x="357188" y="5402263"/>
            <a:ext cx="8715375" cy="13843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defTabSz="913765">
              <a:buFont typeface="Wingdings" panose="05000000000000000000" pitchFamily="2" charset="2"/>
              <a:buChar char="Ø"/>
              <a:defRPr/>
            </a:pPr>
            <a:r>
              <a:rPr lang="zh-CN" altLang="en-US" sz="2800" b="1" dirty="0">
                <a:solidFill>
                  <a:srgbClr val="0D0D0D"/>
                </a:solidFill>
                <a:latin typeface="微软雅黑" panose="020B0503020204020204" pitchFamily="34" charset="-122"/>
                <a:ea typeface="微软雅黑" panose="020B0503020204020204" pitchFamily="34" charset="-122"/>
              </a:rPr>
              <a:t>个体防护</a:t>
            </a:r>
          </a:p>
          <a:p>
            <a:pPr defTabSz="913765">
              <a:buFont typeface="Wingdings" panose="05000000000000000000" pitchFamily="2" charset="2"/>
              <a:buChar char="ü"/>
              <a:defRPr/>
            </a:pPr>
            <a:r>
              <a:rPr lang="zh-CN" altLang="en-US" sz="2800" dirty="0">
                <a:solidFill>
                  <a:srgbClr val="0D0D0D"/>
                </a:solidFill>
                <a:latin typeface="微软雅黑" panose="020B0503020204020204" pitchFamily="34" charset="-122"/>
                <a:ea typeface="微软雅黑" panose="020B0503020204020204" pitchFamily="34" charset="-122"/>
              </a:rPr>
              <a:t> 过滤式防毒面具、安全防护眼镜，化学防护服，橡胶手套</a:t>
            </a:r>
            <a:endParaRPr lang="zh-CN" altLang="en-US" sz="280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2"/>
          <p:cNvSpPr>
            <a:spLocks noChangeArrowheads="1"/>
          </p:cNvSpPr>
          <p:nvPr/>
        </p:nvSpPr>
        <p:spPr bwMode="auto">
          <a:xfrm>
            <a:off x="357188" y="1301750"/>
            <a:ext cx="8166100" cy="3698875"/>
          </a:xfrm>
          <a:prstGeom prst="rect">
            <a:avLst/>
          </a:prstGeom>
          <a:noFill/>
          <a:ln w="9525">
            <a:noFill/>
            <a:miter lim="800000"/>
            <a:headEnd/>
            <a:tailEnd/>
          </a:ln>
        </p:spPr>
        <p:txBody>
          <a:bodyPr lIns="0" tIns="0" rIns="0" bIns="0">
            <a:spAutoFit/>
          </a:bodyPr>
          <a:lstStyle/>
          <a:p>
            <a:pPr eaLnBrk="0" hangingPunct="0"/>
            <a:r>
              <a:rPr lang="zh-CN" altLang="en-US" sz="3600" b="1">
                <a:solidFill>
                  <a:srgbClr val="0D0D0D"/>
                </a:solidFill>
                <a:latin typeface="微软雅黑" charset="-122"/>
                <a:ea typeface="微软雅黑" charset="-122"/>
              </a:rPr>
              <a:t>常用化学品 –二氯甲烷（</a:t>
            </a:r>
            <a:r>
              <a:rPr lang="en-US" altLang="zh-CN" sz="3600" b="1">
                <a:solidFill>
                  <a:srgbClr val="0D0D0D"/>
                </a:solidFill>
                <a:latin typeface="微软雅黑" charset="-122"/>
                <a:ea typeface="微软雅黑" charset="-122"/>
              </a:rPr>
              <a:t>CH</a:t>
            </a:r>
            <a:r>
              <a:rPr lang="en-US" altLang="zh-CN" sz="3600" b="1" baseline="-25000">
                <a:solidFill>
                  <a:srgbClr val="0D0D0D"/>
                </a:solidFill>
                <a:latin typeface="微软雅黑" charset="-122"/>
                <a:ea typeface="微软雅黑" charset="-122"/>
              </a:rPr>
              <a:t>2</a:t>
            </a:r>
            <a:r>
              <a:rPr lang="en-US" altLang="zh-CN" sz="3600" b="1">
                <a:solidFill>
                  <a:srgbClr val="0D0D0D"/>
                </a:solidFill>
                <a:latin typeface="微软雅黑" charset="-122"/>
                <a:ea typeface="微软雅黑" charset="-122"/>
              </a:rPr>
              <a:t>Cl</a:t>
            </a:r>
            <a:r>
              <a:rPr lang="en-US" altLang="zh-CN" sz="3600" b="1" baseline="-25000">
                <a:solidFill>
                  <a:srgbClr val="0D0D0D"/>
                </a:solidFill>
                <a:latin typeface="微软雅黑" charset="-122"/>
                <a:ea typeface="微软雅黑" charset="-122"/>
              </a:rPr>
              <a:t>2</a:t>
            </a:r>
            <a:r>
              <a:rPr lang="en-US" altLang="zh-CN" sz="3600" b="1">
                <a:solidFill>
                  <a:srgbClr val="0D0D0D"/>
                </a:solidFill>
                <a:latin typeface="微软雅黑" charset="-122"/>
                <a:ea typeface="微软雅黑" charset="-122"/>
              </a:rPr>
              <a:t>）</a:t>
            </a:r>
          </a:p>
          <a:p>
            <a:pPr eaLnBrk="0" hangingPunct="0"/>
            <a:endParaRPr lang="zh-CN" altLang="en-US" sz="2800">
              <a:solidFill>
                <a:srgbClr val="0D0D0D"/>
              </a:solidFill>
              <a:latin typeface="微软雅黑" charset="-122"/>
              <a:ea typeface="微软雅黑" charset="-122"/>
            </a:endParaRPr>
          </a:p>
          <a:p>
            <a:pPr fontAlgn="b">
              <a:lnSpc>
                <a:spcPct val="110000"/>
              </a:lnSpc>
              <a:spcBef>
                <a:spcPct val="20000"/>
              </a:spcBef>
              <a:spcAft>
                <a:spcPct val="10000"/>
              </a:spcAft>
              <a:buClr>
                <a:srgbClr val="000099"/>
              </a:buClr>
              <a:buFont typeface="Wingdings" pitchFamily="2" charset="2"/>
              <a:buChar char="Ø"/>
            </a:pPr>
            <a:r>
              <a:rPr lang="zh-CN" altLang="en-US" sz="2800" b="1">
                <a:solidFill>
                  <a:srgbClr val="0D0D0D"/>
                </a:solidFill>
                <a:latin typeface="微软雅黑" charset="-122"/>
                <a:ea typeface="微软雅黑" charset="-122"/>
              </a:rPr>
              <a:t>化学危险性</a:t>
            </a:r>
          </a:p>
          <a:p>
            <a:pPr fontAlgn="b">
              <a:lnSpc>
                <a:spcPct val="110000"/>
              </a:lnSpc>
              <a:spcBef>
                <a:spcPct val="20000"/>
              </a:spcBef>
              <a:spcAft>
                <a:spcPct val="10000"/>
              </a:spcAft>
              <a:buClr>
                <a:srgbClr val="000099"/>
              </a:buClr>
              <a:buFont typeface="Wingdings" pitchFamily="2" charset="2"/>
              <a:buChar char="ü"/>
            </a:pPr>
            <a:r>
              <a:rPr lang="zh-CN" altLang="en-US" sz="2800">
                <a:solidFill>
                  <a:srgbClr val="0D0D0D"/>
                </a:solidFill>
                <a:latin typeface="微软雅黑" charset="-122"/>
                <a:ea typeface="微软雅黑" charset="-122"/>
              </a:rPr>
              <a:t> 无色透明液体，有与醚类似的气味，</a:t>
            </a:r>
            <a:r>
              <a:rPr lang="zh-CN" altLang="en-US" sz="2800">
                <a:solidFill>
                  <a:srgbClr val="FF0000"/>
                </a:solidFill>
                <a:latin typeface="微软雅黑" charset="-122"/>
                <a:ea typeface="微软雅黑" charset="-122"/>
              </a:rPr>
              <a:t>易挥发，有毒，有麻醉性。</a:t>
            </a:r>
          </a:p>
          <a:p>
            <a:pPr fontAlgn="b">
              <a:lnSpc>
                <a:spcPct val="110000"/>
              </a:lnSpc>
              <a:spcBef>
                <a:spcPct val="20000"/>
              </a:spcBef>
              <a:spcAft>
                <a:spcPct val="10000"/>
              </a:spcAft>
              <a:buClr>
                <a:srgbClr val="000099"/>
              </a:buClr>
              <a:buFont typeface="Wingdings" pitchFamily="2" charset="2"/>
              <a:buChar char="ü"/>
            </a:pPr>
            <a:r>
              <a:rPr lang="zh-CN" altLang="en-US" sz="2800">
                <a:solidFill>
                  <a:srgbClr val="FF0000"/>
                </a:solidFill>
                <a:latin typeface="微软雅黑" charset="-122"/>
                <a:ea typeface="微软雅黑" charset="-122"/>
              </a:rPr>
              <a:t> 刺激眼睛和皮肤。接触可引起知觉减弱。与皮肤重复或长期接触可能引起皮炎。</a:t>
            </a:r>
          </a:p>
        </p:txBody>
      </p:sp>
      <p:sp>
        <p:nvSpPr>
          <p:cNvPr id="4" name="矩形 3"/>
          <p:cNvSpPr/>
          <p:nvPr/>
        </p:nvSpPr>
        <p:spPr>
          <a:xfrm>
            <a:off x="357188" y="5402263"/>
            <a:ext cx="8715375" cy="13843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defTabSz="913765">
              <a:buFont typeface="Wingdings" panose="05000000000000000000" pitchFamily="2" charset="2"/>
              <a:buChar char="Ø"/>
              <a:defRPr/>
            </a:pPr>
            <a:r>
              <a:rPr lang="zh-CN" altLang="en-US" sz="2800" b="1" dirty="0">
                <a:solidFill>
                  <a:srgbClr val="0D0D0D"/>
                </a:solidFill>
                <a:latin typeface="微软雅黑" panose="020B0503020204020204" pitchFamily="34" charset="-122"/>
                <a:ea typeface="微软雅黑" panose="020B0503020204020204" pitchFamily="34" charset="-122"/>
              </a:rPr>
              <a:t>个体防护</a:t>
            </a:r>
          </a:p>
          <a:p>
            <a:pPr defTabSz="913765">
              <a:buFont typeface="Wingdings" panose="05000000000000000000" pitchFamily="2" charset="2"/>
              <a:buChar char="ü"/>
              <a:defRPr/>
            </a:pPr>
            <a:r>
              <a:rPr lang="zh-CN" altLang="en-US" sz="2800" dirty="0">
                <a:solidFill>
                  <a:srgbClr val="0D0D0D"/>
                </a:solidFill>
                <a:latin typeface="微软雅黑" panose="020B0503020204020204" pitchFamily="34" charset="-122"/>
                <a:ea typeface="微软雅黑" panose="020B0503020204020204" pitchFamily="34" charset="-122"/>
              </a:rPr>
              <a:t> 过滤式防毒面具、安全防护眼镜，化学防护服，橡胶手套</a:t>
            </a:r>
            <a:endParaRPr lang="zh-CN" altLang="en-US"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ChangeArrowheads="1"/>
          </p:cNvSpPr>
          <p:nvPr/>
        </p:nvSpPr>
        <p:spPr bwMode="auto">
          <a:xfrm>
            <a:off x="357188" y="928688"/>
            <a:ext cx="8166100" cy="5207000"/>
          </a:xfrm>
          <a:prstGeom prst="rect">
            <a:avLst/>
          </a:prstGeom>
          <a:noFill/>
          <a:ln w="9525">
            <a:noFill/>
            <a:miter lim="800000"/>
            <a:headEnd/>
            <a:tailEnd/>
          </a:ln>
        </p:spPr>
        <p:txBody>
          <a:bodyPr lIns="0" tIns="0" rIns="0" bIns="0">
            <a:spAutoFit/>
          </a:bodyPr>
          <a:lstStyle/>
          <a:p>
            <a:pPr eaLnBrk="0" hangingPunct="0"/>
            <a:r>
              <a:rPr lang="zh-CN" altLang="en-US" sz="3600" b="1">
                <a:solidFill>
                  <a:srgbClr val="0D0D0D"/>
                </a:solidFill>
                <a:latin typeface="微软雅黑" charset="-122"/>
                <a:ea typeface="微软雅黑" charset="-122"/>
              </a:rPr>
              <a:t>常用化学品 –高锰酸钾（</a:t>
            </a:r>
            <a:r>
              <a:rPr lang="en-US" altLang="en-US" sz="3600" b="1">
                <a:solidFill>
                  <a:srgbClr val="0D0D0D"/>
                </a:solidFill>
                <a:latin typeface="微软雅黑" charset="-122"/>
                <a:ea typeface="微软雅黑" charset="-122"/>
              </a:rPr>
              <a:t>KMnO</a:t>
            </a:r>
            <a:r>
              <a:rPr lang="en-US" altLang="en-US" sz="3600" b="1" baseline="-25000">
                <a:solidFill>
                  <a:srgbClr val="0D0D0D"/>
                </a:solidFill>
                <a:latin typeface="微软雅黑" charset="-122"/>
                <a:ea typeface="微软雅黑" charset="-122"/>
              </a:rPr>
              <a:t>4</a:t>
            </a:r>
            <a:r>
              <a:rPr lang="en-US" altLang="zh-CN" sz="3600" b="1">
                <a:solidFill>
                  <a:srgbClr val="0D0D0D"/>
                </a:solidFill>
                <a:latin typeface="微软雅黑" charset="-122"/>
                <a:ea typeface="微软雅黑" charset="-122"/>
              </a:rPr>
              <a:t>）</a:t>
            </a:r>
          </a:p>
          <a:p>
            <a:pPr eaLnBrk="0" hangingPunct="0"/>
            <a:endParaRPr lang="zh-CN" altLang="en-US" sz="2800">
              <a:solidFill>
                <a:srgbClr val="0D0D0D"/>
              </a:solidFill>
              <a:latin typeface="微软雅黑" charset="-122"/>
              <a:ea typeface="微软雅黑" charset="-122"/>
            </a:endParaRPr>
          </a:p>
          <a:p>
            <a:pPr fontAlgn="b">
              <a:lnSpc>
                <a:spcPct val="150000"/>
              </a:lnSpc>
              <a:spcBef>
                <a:spcPct val="20000"/>
              </a:spcBef>
              <a:spcAft>
                <a:spcPct val="10000"/>
              </a:spcAft>
              <a:buClr>
                <a:srgbClr val="000099"/>
              </a:buClr>
              <a:buFont typeface="Wingdings" pitchFamily="2" charset="2"/>
              <a:buChar char="Ø"/>
            </a:pPr>
            <a:r>
              <a:rPr lang="zh-CN" altLang="en-US" sz="2800" b="1">
                <a:latin typeface="微软雅黑" charset="-122"/>
                <a:ea typeface="微软雅黑" charset="-122"/>
              </a:rPr>
              <a:t>急救措施</a:t>
            </a:r>
          </a:p>
          <a:p>
            <a:pPr>
              <a:buFont typeface="Wingdings" pitchFamily="2" charset="2"/>
              <a:buChar char="ü"/>
            </a:pPr>
            <a:r>
              <a:rPr lang="zh-CN" altLang="en-US" sz="2800" b="1">
                <a:latin typeface="微软雅黑" charset="-122"/>
                <a:ea typeface="微软雅黑" charset="-122"/>
              </a:rPr>
              <a:t>皮肤接触：</a:t>
            </a:r>
            <a:r>
              <a:rPr lang="zh-CN" altLang="en-US" sz="2800">
                <a:latin typeface="微软雅黑" charset="-122"/>
                <a:ea typeface="微软雅黑" charset="-122"/>
              </a:rPr>
              <a:t>立即脱去污染的衣着，用大量流动清水冲洗至少</a:t>
            </a:r>
            <a:r>
              <a:rPr lang="en-US" altLang="zh-CN" sz="2800">
                <a:latin typeface="微软雅黑" charset="-122"/>
                <a:ea typeface="微软雅黑" charset="-122"/>
              </a:rPr>
              <a:t>15</a:t>
            </a:r>
            <a:r>
              <a:rPr lang="zh-CN" altLang="en-US" sz="2800">
                <a:latin typeface="微软雅黑" charset="-122"/>
                <a:ea typeface="微软雅黑" charset="-122"/>
              </a:rPr>
              <a:t>分钟，就医。</a:t>
            </a:r>
          </a:p>
          <a:p>
            <a:pPr>
              <a:buFont typeface="Wingdings" pitchFamily="2" charset="2"/>
              <a:buChar char="ü"/>
            </a:pPr>
            <a:r>
              <a:rPr lang="zh-CN" altLang="en-US" sz="2800" b="1">
                <a:latin typeface="微软雅黑" charset="-122"/>
                <a:ea typeface="微软雅黑" charset="-122"/>
              </a:rPr>
              <a:t>眼睛接触：</a:t>
            </a:r>
            <a:r>
              <a:rPr lang="zh-CN" altLang="en-US" sz="2800">
                <a:latin typeface="微软雅黑" charset="-122"/>
                <a:ea typeface="微软雅黑" charset="-122"/>
              </a:rPr>
              <a:t>立即提起眼睑，用大量流动清水或生理盐水彻底冲洗至少</a:t>
            </a:r>
            <a:r>
              <a:rPr lang="en-US" altLang="zh-CN" sz="2800">
                <a:latin typeface="微软雅黑" charset="-122"/>
                <a:ea typeface="微软雅黑" charset="-122"/>
              </a:rPr>
              <a:t>15</a:t>
            </a:r>
            <a:r>
              <a:rPr lang="zh-CN" altLang="en-US" sz="2800">
                <a:latin typeface="微软雅黑" charset="-122"/>
                <a:ea typeface="微软雅黑" charset="-122"/>
              </a:rPr>
              <a:t>分钟，就医。 </a:t>
            </a:r>
          </a:p>
          <a:p>
            <a:pPr>
              <a:buFont typeface="Wingdings" pitchFamily="2" charset="2"/>
              <a:buChar char="ü"/>
            </a:pPr>
            <a:r>
              <a:rPr lang="zh-CN" altLang="en-US" sz="2800" b="1">
                <a:latin typeface="微软雅黑" charset="-122"/>
                <a:ea typeface="微软雅黑" charset="-122"/>
              </a:rPr>
              <a:t>吸入：</a:t>
            </a:r>
            <a:r>
              <a:rPr lang="zh-CN" altLang="en-US" sz="2800">
                <a:latin typeface="微软雅黑" charset="-122"/>
                <a:ea typeface="微软雅黑" charset="-122"/>
              </a:rPr>
              <a:t>迅速脱离现场至空气新鲜处。保持呼吸道通畅。如呼吸困难，给输氧。如呼吸停止，立即进行人工呼吸。就医。</a:t>
            </a:r>
          </a:p>
          <a:p>
            <a:pPr>
              <a:buFont typeface="Wingdings" pitchFamily="2" charset="2"/>
              <a:buChar char="ü"/>
            </a:pPr>
            <a:r>
              <a:rPr lang="zh-CN" altLang="en-US" sz="2800" b="1">
                <a:latin typeface="微软雅黑" charset="-122"/>
                <a:ea typeface="微软雅黑" charset="-122"/>
              </a:rPr>
              <a:t>食入：</a:t>
            </a:r>
            <a:r>
              <a:rPr lang="zh-CN" altLang="en-US" sz="2800">
                <a:latin typeface="微软雅黑" charset="-122"/>
                <a:ea typeface="微软雅黑" charset="-122"/>
              </a:rPr>
              <a:t>用水漱口，给饮牛奶或蛋清。就医。</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ChangeArrowheads="1"/>
          </p:cNvSpPr>
          <p:nvPr/>
        </p:nvSpPr>
        <p:spPr bwMode="auto">
          <a:xfrm>
            <a:off x="293688" y="1000125"/>
            <a:ext cx="8491537" cy="5300663"/>
          </a:xfrm>
          <a:prstGeom prst="rect">
            <a:avLst/>
          </a:prstGeom>
          <a:noFill/>
          <a:ln w="9525">
            <a:noFill/>
            <a:miter lim="800000"/>
            <a:headEnd/>
            <a:tailEnd/>
          </a:ln>
        </p:spPr>
        <p:txBody>
          <a:bodyPr lIns="0" tIns="0" rIns="0" bIns="0">
            <a:spAutoFit/>
          </a:bodyPr>
          <a:lstStyle/>
          <a:p>
            <a:pPr algn="ctr" eaLnBrk="0" hangingPunct="0"/>
            <a:r>
              <a:rPr lang="zh-CN" altLang="en-US" sz="3600" b="1">
                <a:solidFill>
                  <a:srgbClr val="0D0D0D"/>
                </a:solidFill>
                <a:latin typeface="微软雅黑" charset="-122"/>
                <a:ea typeface="微软雅黑" charset="-122"/>
              </a:rPr>
              <a:t>高压气瓶的安全使用</a:t>
            </a:r>
          </a:p>
          <a:p>
            <a:pPr eaLnBrk="0" hangingPunct="0"/>
            <a:endParaRPr lang="zh-CN" altLang="en-US" sz="2700">
              <a:solidFill>
                <a:srgbClr val="0D0D0D"/>
              </a:solidFill>
              <a:latin typeface="微软雅黑" charset="-122"/>
              <a:ea typeface="微软雅黑" charset="-122"/>
            </a:endParaRPr>
          </a:p>
          <a:p>
            <a:pPr eaLnBrk="0" hangingPunct="0">
              <a:buClr>
                <a:srgbClr val="000099"/>
              </a:buClr>
              <a:buFont typeface="Wingdings" pitchFamily="2" charset="2"/>
              <a:buChar char="Ø"/>
            </a:pPr>
            <a:r>
              <a:rPr lang="zh-CN" altLang="en-US" sz="2500">
                <a:solidFill>
                  <a:srgbClr val="0D0D0D"/>
                </a:solidFill>
                <a:latin typeface="微软雅黑" charset="-122"/>
                <a:ea typeface="微软雅黑" charset="-122"/>
              </a:rPr>
              <a:t>定期检查气瓶及管道的密封性。</a:t>
            </a:r>
          </a:p>
          <a:p>
            <a:pPr>
              <a:spcBef>
                <a:spcPct val="20000"/>
              </a:spcBef>
              <a:buClr>
                <a:srgbClr val="000099"/>
              </a:buClr>
              <a:buFont typeface="Wingdings" pitchFamily="2" charset="2"/>
              <a:buChar char="Ø"/>
            </a:pPr>
            <a:r>
              <a:rPr lang="zh-CN" altLang="en-US" sz="2500">
                <a:solidFill>
                  <a:srgbClr val="0D0D0D"/>
                </a:solidFill>
                <a:latin typeface="微软雅黑" charset="-122"/>
                <a:ea typeface="微软雅黑" charset="-122"/>
              </a:rPr>
              <a:t> 气瓶应存放在通风良好、阴凉干燥、远离热源的地方，易燃气体气瓶与明火距离不小于 5 米；</a:t>
            </a:r>
            <a:r>
              <a:rPr lang="zh-CN" altLang="en-US" sz="2500">
                <a:solidFill>
                  <a:srgbClr val="FF0000"/>
                </a:solidFill>
                <a:latin typeface="微软雅黑" charset="-122"/>
                <a:ea typeface="微软雅黑" charset="-122"/>
              </a:rPr>
              <a:t>氢气</a:t>
            </a:r>
            <a:r>
              <a:rPr lang="zh-CN" altLang="en-US" sz="2500">
                <a:solidFill>
                  <a:srgbClr val="0D0D0D"/>
                </a:solidFill>
                <a:latin typeface="微软雅黑" charset="-122"/>
                <a:ea typeface="微软雅黑" charset="-122"/>
              </a:rPr>
              <a:t>瓶最好隔离。</a:t>
            </a:r>
          </a:p>
          <a:p>
            <a:pPr>
              <a:spcBef>
                <a:spcPct val="20000"/>
              </a:spcBef>
              <a:buClr>
                <a:srgbClr val="000099"/>
              </a:buClr>
              <a:buFont typeface="Wingdings" pitchFamily="2" charset="2"/>
              <a:buChar char="Ø"/>
            </a:pPr>
            <a:r>
              <a:rPr lang="zh-CN" altLang="en-US" sz="2500">
                <a:solidFill>
                  <a:srgbClr val="0D0D0D"/>
                </a:solidFill>
                <a:latin typeface="微软雅黑" charset="-122"/>
                <a:ea typeface="微软雅黑" charset="-122"/>
              </a:rPr>
              <a:t> 开启气门时应站在气压表的一侧，不准将头或身体对准气瓶总阀，以防万一阀门或气压表冲出伤人。</a:t>
            </a:r>
          </a:p>
          <a:p>
            <a:pPr>
              <a:spcBef>
                <a:spcPct val="20000"/>
              </a:spcBef>
              <a:buClr>
                <a:schemeClr val="tx2"/>
              </a:buClr>
              <a:buFont typeface="Wingdings" pitchFamily="2" charset="2"/>
              <a:buNone/>
            </a:pPr>
            <a:endParaRPr kumimoji="1" lang="zh-CN" altLang="en-US" sz="2000">
              <a:solidFill>
                <a:srgbClr val="0D0D0D"/>
              </a:solidFill>
              <a:latin typeface="微软雅黑" charset="-122"/>
              <a:ea typeface="微软雅黑" charset="-122"/>
            </a:endParaRPr>
          </a:p>
          <a:p>
            <a:pPr fontAlgn="b">
              <a:lnSpc>
                <a:spcPct val="110000"/>
              </a:lnSpc>
              <a:spcBef>
                <a:spcPct val="20000"/>
              </a:spcBef>
              <a:spcAft>
                <a:spcPct val="10000"/>
              </a:spcAft>
              <a:buClr>
                <a:srgbClr val="000099"/>
              </a:buClr>
              <a:buFont typeface="Wingdings" pitchFamily="2" charset="2"/>
              <a:buChar char="Ø"/>
            </a:pPr>
            <a:r>
              <a:rPr lang="zh-CN" altLang="en-US" sz="2500" b="1">
                <a:solidFill>
                  <a:srgbClr val="0D0D0D"/>
                </a:solidFill>
                <a:latin typeface="微软雅黑" charset="-122"/>
                <a:ea typeface="微软雅黑" charset="-122"/>
              </a:rPr>
              <a:t>如何检漏</a:t>
            </a:r>
          </a:p>
          <a:p>
            <a:pPr fontAlgn="b">
              <a:lnSpc>
                <a:spcPct val="110000"/>
              </a:lnSpc>
              <a:spcBef>
                <a:spcPct val="20000"/>
              </a:spcBef>
              <a:spcAft>
                <a:spcPct val="10000"/>
              </a:spcAft>
              <a:buClr>
                <a:schemeClr val="folHlink"/>
              </a:buClr>
            </a:pPr>
            <a:r>
              <a:rPr lang="zh-CN" altLang="en-US">
                <a:solidFill>
                  <a:srgbClr val="0D0D0D"/>
                </a:solidFill>
                <a:latin typeface="微软雅黑" charset="-122"/>
                <a:ea typeface="微软雅黑" charset="-122"/>
              </a:rPr>
              <a:t>        </a:t>
            </a:r>
            <a:r>
              <a:rPr lang="zh-CN" altLang="en-US" sz="2500">
                <a:solidFill>
                  <a:srgbClr val="0D0D0D"/>
                </a:solidFill>
                <a:latin typeface="微软雅黑" charset="-122"/>
                <a:ea typeface="微软雅黑" charset="-122"/>
              </a:rPr>
              <a:t>用肥皂水或仪器厂家提供的检漏水在所有的接口和减压阀处测试是否漏气，如果肥皂水接连不断的出现肥皂泡，则说明该处漏气。应 更换漏气部件或进行补漏。</a:t>
            </a:r>
            <a:endParaRPr lang="zh-CN" altLang="en-US" sz="2000">
              <a:solidFill>
                <a:srgbClr val="0D0D0D"/>
              </a:solidFill>
              <a:latin typeface="微软雅黑" charset="-122"/>
              <a:ea typeface="微软雅黑"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2" descr="搬迁后发现的NaCN 1#522"/>
          <p:cNvPicPr>
            <a:picLocks noChangeAspect="1" noChangeArrowheads="1"/>
          </p:cNvPicPr>
          <p:nvPr/>
        </p:nvPicPr>
        <p:blipFill>
          <a:blip r:embed="rId2"/>
          <a:srcRect/>
          <a:stretch>
            <a:fillRect/>
          </a:stretch>
        </p:blipFill>
        <p:spPr bwMode="auto">
          <a:xfrm>
            <a:off x="228600" y="2357438"/>
            <a:ext cx="2986088" cy="4071937"/>
          </a:xfrm>
          <a:prstGeom prst="rect">
            <a:avLst/>
          </a:prstGeom>
          <a:noFill/>
          <a:ln w="9525">
            <a:noFill/>
            <a:miter lim="800000"/>
            <a:headEnd/>
            <a:tailEnd/>
          </a:ln>
        </p:spPr>
      </p:pic>
      <p:sp>
        <p:nvSpPr>
          <p:cNvPr id="335874" name="Text Box 6"/>
          <p:cNvSpPr txBox="1">
            <a:spLocks noChangeArrowheads="1"/>
          </p:cNvSpPr>
          <p:nvPr/>
        </p:nvSpPr>
        <p:spPr bwMode="auto">
          <a:xfrm>
            <a:off x="3429000" y="2500313"/>
            <a:ext cx="5335588" cy="4179887"/>
          </a:xfrm>
          <a:prstGeom prst="rect">
            <a:avLst/>
          </a:prstGeom>
          <a:noFill/>
          <a:ln w="57150" cmpd="thinThick">
            <a:noFill/>
            <a:miter lim="800000"/>
            <a:headEnd/>
            <a:tailEnd/>
          </a:ln>
        </p:spPr>
        <p:txBody>
          <a:bodyPr>
            <a:spAutoFit/>
          </a:bodyPr>
          <a:lstStyle/>
          <a:p>
            <a:pPr algn="just">
              <a:lnSpc>
                <a:spcPct val="130000"/>
              </a:lnSpc>
              <a:spcBef>
                <a:spcPct val="50000"/>
              </a:spcBef>
              <a:buFont typeface="Wingdings" pitchFamily="2" charset="2"/>
              <a:buChar char="Ø"/>
            </a:pPr>
            <a:r>
              <a:rPr kumimoji="1" lang="zh-CN" altLang="en-US" sz="3200">
                <a:solidFill>
                  <a:srgbClr val="0D0D0D"/>
                </a:solidFill>
                <a:latin typeface="微软雅黑" charset="-122"/>
                <a:ea typeface="微软雅黑" charset="-122"/>
              </a:rPr>
              <a:t>剧毒药品必须当天使用，不得以任何理由在实验室存放过夜。</a:t>
            </a:r>
            <a:endParaRPr kumimoji="1" lang="en-US" altLang="zh-CN" sz="3200">
              <a:solidFill>
                <a:srgbClr val="0D0D0D"/>
              </a:solidFill>
              <a:latin typeface="微软雅黑" charset="-122"/>
              <a:ea typeface="微软雅黑" charset="-122"/>
            </a:endParaRPr>
          </a:p>
          <a:p>
            <a:pPr algn="just">
              <a:lnSpc>
                <a:spcPct val="130000"/>
              </a:lnSpc>
              <a:spcBef>
                <a:spcPct val="50000"/>
              </a:spcBef>
              <a:buFont typeface="Wingdings" pitchFamily="2" charset="2"/>
              <a:buChar char="Ø"/>
            </a:pPr>
            <a:r>
              <a:rPr kumimoji="1" lang="zh-CN" altLang="en-US" sz="3200">
                <a:solidFill>
                  <a:srgbClr val="0D0D0D"/>
                </a:solidFill>
                <a:latin typeface="微软雅黑" charset="-122"/>
                <a:ea typeface="微软雅黑" charset="-122"/>
              </a:rPr>
              <a:t>采购、储存、领用、使用严格遵守剧毒化学品管理规定</a:t>
            </a:r>
          </a:p>
        </p:txBody>
      </p:sp>
      <p:sp>
        <p:nvSpPr>
          <p:cNvPr id="335875" name="Text Box 7"/>
          <p:cNvSpPr txBox="1">
            <a:spLocks noChangeArrowheads="1"/>
          </p:cNvSpPr>
          <p:nvPr/>
        </p:nvSpPr>
        <p:spPr bwMode="auto">
          <a:xfrm>
            <a:off x="0" y="1176338"/>
            <a:ext cx="9144000" cy="646112"/>
          </a:xfrm>
          <a:prstGeom prst="rect">
            <a:avLst/>
          </a:prstGeom>
          <a:noFill/>
          <a:ln w="9525">
            <a:noFill/>
            <a:miter lim="800000"/>
            <a:headEnd/>
            <a:tailEnd/>
          </a:ln>
        </p:spPr>
        <p:txBody>
          <a:bodyPr>
            <a:spAutoFit/>
          </a:bodyPr>
          <a:lstStyle/>
          <a:p>
            <a:pPr algn="ctr">
              <a:spcBef>
                <a:spcPct val="50000"/>
              </a:spcBef>
            </a:pPr>
            <a:r>
              <a:rPr lang="zh-CN" altLang="en-US" sz="3600" b="1">
                <a:solidFill>
                  <a:srgbClr val="0D0D0D"/>
                </a:solidFill>
                <a:latin typeface="微软雅黑" charset="-122"/>
                <a:ea typeface="微软雅黑" charset="-122"/>
              </a:rPr>
              <a:t>严格管理使用剧毒化学品</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矩形 3"/>
          <p:cNvSpPr>
            <a:spLocks noChangeArrowheads="1"/>
          </p:cNvSpPr>
          <p:nvPr/>
        </p:nvSpPr>
        <p:spPr bwMode="auto">
          <a:xfrm>
            <a:off x="3121025" y="2786063"/>
            <a:ext cx="5665788" cy="682625"/>
          </a:xfrm>
          <a:prstGeom prst="rect">
            <a:avLst/>
          </a:prstGeom>
          <a:noFill/>
          <a:ln w="9525">
            <a:noFill/>
            <a:miter lim="800000"/>
            <a:headEnd/>
            <a:tailEnd/>
          </a:ln>
        </p:spPr>
        <p:txBody>
          <a:bodyPr wrap="none" lIns="81272" tIns="40636" rIns="81272" bIns="40636">
            <a:spAutoFit/>
          </a:bodyPr>
          <a:lstStyle/>
          <a:p>
            <a:r>
              <a:rPr lang="zh-CN" altLang="en-US" sz="3900" b="1">
                <a:latin typeface="微软雅黑" charset="-122"/>
                <a:ea typeface="微软雅黑" charset="-122"/>
              </a:rPr>
              <a:t>化学实验室事故应急处置</a:t>
            </a:r>
          </a:p>
        </p:txBody>
      </p:sp>
      <p:sp>
        <p:nvSpPr>
          <p:cNvPr id="336898" name="TextBox 4"/>
          <p:cNvSpPr txBox="1">
            <a:spLocks noChangeArrowheads="1"/>
          </p:cNvSpPr>
          <p:nvPr/>
        </p:nvSpPr>
        <p:spPr bwMode="auto">
          <a:xfrm>
            <a:off x="611188" y="1843088"/>
            <a:ext cx="2141537" cy="2451100"/>
          </a:xfrm>
          <a:prstGeom prst="rect">
            <a:avLst/>
          </a:prstGeom>
          <a:noFill/>
          <a:ln w="9525">
            <a:noFill/>
            <a:miter lim="800000"/>
            <a:headEnd/>
            <a:tailEnd/>
          </a:ln>
        </p:spPr>
        <p:txBody>
          <a:bodyPr wrap="none" lIns="81272" tIns="40636" rIns="81272" bIns="40636">
            <a:spAutoFit/>
          </a:bodyPr>
          <a:lstStyle/>
          <a:p>
            <a:r>
              <a:rPr lang="en-US" altLang="zh-CN" sz="15400">
                <a:latin typeface="Latha" charset="0"/>
              </a:rPr>
              <a:t>[4]</a:t>
            </a:r>
            <a:endParaRPr lang="zh-CN" altLang="en-US" sz="15400">
              <a:latin typeface="Latha" charset="0"/>
            </a:endParaRPr>
          </a:p>
        </p:txBody>
      </p:sp>
      <p:sp>
        <p:nvSpPr>
          <p:cNvPr id="336899" name="TextBox 5"/>
          <p:cNvSpPr txBox="1">
            <a:spLocks noChangeArrowheads="1"/>
          </p:cNvSpPr>
          <p:nvPr/>
        </p:nvSpPr>
        <p:spPr bwMode="auto">
          <a:xfrm>
            <a:off x="2212975" y="2949575"/>
            <a:ext cx="930275" cy="461963"/>
          </a:xfrm>
          <a:prstGeom prst="rect">
            <a:avLst/>
          </a:prstGeom>
          <a:solidFill>
            <a:schemeClr val="bg1"/>
          </a:solidFill>
          <a:ln w="9525">
            <a:noFill/>
            <a:miter lim="800000"/>
            <a:headEnd/>
            <a:tailEnd/>
          </a:ln>
        </p:spPr>
        <p:txBody>
          <a:bodyPr wrap="none" lIns="91431" tIns="45715" rIns="91431" bIns="45715">
            <a:spAutoFit/>
          </a:bodyPr>
          <a:lstStyle/>
          <a:p>
            <a:r>
              <a:rPr lang="en-US" altLang="zh-CN" sz="2400">
                <a:latin typeface="Impact" pitchFamily="34" charset="0"/>
              </a:rPr>
              <a:t>SIOSH</a:t>
            </a:r>
            <a:endParaRPr lang="zh-CN" altLang="en-US" sz="2400">
              <a:latin typeface="Impact" pitchFamily="34"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伤者面部布满血痕"/>
          <p:cNvPicPr>
            <a:picLocks noChangeAspect="1" noChangeArrowheads="1"/>
          </p:cNvPicPr>
          <p:nvPr/>
        </p:nvPicPr>
        <p:blipFill>
          <a:blip r:embed="rId2"/>
          <a:srcRect/>
          <a:stretch>
            <a:fillRect/>
          </a:stretch>
        </p:blipFill>
        <p:spPr bwMode="auto">
          <a:xfrm>
            <a:off x="0" y="0"/>
            <a:ext cx="4787900" cy="6858000"/>
          </a:xfrm>
          <a:prstGeom prst="rect">
            <a:avLst/>
          </a:prstGeom>
          <a:noFill/>
          <a:ln w="9525">
            <a:noFill/>
            <a:miter lim="800000"/>
            <a:headEnd/>
            <a:tailEnd/>
          </a:ln>
        </p:spPr>
      </p:pic>
      <p:pic>
        <p:nvPicPr>
          <p:cNvPr id="29698" name="Picture 4" descr="昨日（23日），一名伤者赶往北医三院接受治疗。当日下午1时许，北京理工大学5号教学楼9层发生爆炸事故，5人受伤。据当事人介绍，爆炸的厌氧培养箱为新购进的设备，调试中可能因压力不稳引发事故。记者 薛珺 摄"/>
          <p:cNvPicPr>
            <a:picLocks noChangeAspect="1" noChangeArrowheads="1"/>
          </p:cNvPicPr>
          <p:nvPr/>
        </p:nvPicPr>
        <p:blipFill>
          <a:blip r:embed="rId3"/>
          <a:srcRect/>
          <a:stretch>
            <a:fillRect/>
          </a:stretch>
        </p:blipFill>
        <p:spPr bwMode="auto">
          <a:xfrm>
            <a:off x="4786313" y="0"/>
            <a:ext cx="4357687" cy="3571875"/>
          </a:xfrm>
          <a:prstGeom prst="rect">
            <a:avLst/>
          </a:prstGeom>
          <a:noFill/>
          <a:ln w="9525">
            <a:noFill/>
            <a:miter lim="800000"/>
            <a:headEnd/>
            <a:tailEnd/>
          </a:ln>
        </p:spPr>
      </p:pic>
      <p:pic>
        <p:nvPicPr>
          <p:cNvPr id="29699" name="Picture 5" descr="伤者正在急诊室接受治疗。李洁/摄"/>
          <p:cNvPicPr>
            <a:picLocks noChangeAspect="1" noChangeArrowheads="1"/>
          </p:cNvPicPr>
          <p:nvPr/>
        </p:nvPicPr>
        <p:blipFill>
          <a:blip r:embed="rId4"/>
          <a:srcRect/>
          <a:stretch>
            <a:fillRect/>
          </a:stretch>
        </p:blipFill>
        <p:spPr bwMode="auto">
          <a:xfrm>
            <a:off x="4786313" y="3473450"/>
            <a:ext cx="4357687" cy="3384550"/>
          </a:xfrm>
          <a:prstGeom prst="rect">
            <a:avLst/>
          </a:prstGeom>
          <a:noFill/>
          <a:ln w="9525">
            <a:noFill/>
            <a:miter lim="800000"/>
            <a:headEnd/>
            <a:tailEnd/>
          </a:ln>
        </p:spPr>
      </p:pic>
      <p:sp>
        <p:nvSpPr>
          <p:cNvPr id="24578" name="Rectangle 2"/>
          <p:cNvSpPr>
            <a:spLocks noGrp="1" noChangeArrowheads="1"/>
          </p:cNvSpPr>
          <p:nvPr/>
        </p:nvSpPr>
        <p:spPr bwMode="auto">
          <a:xfrm>
            <a:off x="928662" y="2571744"/>
            <a:ext cx="7467600" cy="1219200"/>
          </a:xfrm>
          <a:prstGeom prst="rect">
            <a:avLst/>
          </a:prstGeom>
          <a:extLst>
            <a:ext uri="{909E8E84-426E-40DD-AFC4-6F175D3DCCD1}"/>
            <a:ext uri="{91240B29-F687-4F45-9708-019B960494DF}"/>
            <a:ext uri="{AF507438-7753-43E0-B8FC-AC1667EBCBE1}"/>
          </a:extLst>
        </p:spPr>
        <p:style>
          <a:lnRef idx="0">
            <a:schemeClr val="accent4"/>
          </a:lnRef>
          <a:fillRef idx="3">
            <a:schemeClr val="accent4"/>
          </a:fillRef>
          <a:effectRef idx="3">
            <a:schemeClr val="accent4"/>
          </a:effectRef>
          <a:fontRef idx="minor">
            <a:schemeClr val="lt1"/>
          </a:fontRef>
        </p:style>
        <p:txBody>
          <a:bodyPr anchor="ctr"/>
          <a:lstStyle>
            <a:lvl1pPr algn="l" eaLnBrk="0" hangingPunct="0">
              <a:defRPr sz="4400" b="1">
                <a:solidFill>
                  <a:schemeClr val="bg1"/>
                </a:solidFill>
                <a:latin typeface="Arial" panose="020B0604020202020204" pitchFamily="34" charset="0"/>
              </a:defRPr>
            </a:lvl1pPr>
            <a:lvl2pPr algn="l" eaLnBrk="0" hangingPunct="0">
              <a:defRPr sz="4400" b="1">
                <a:solidFill>
                  <a:schemeClr val="bg1"/>
                </a:solidFill>
                <a:latin typeface="Arial" panose="020B0604020202020204" pitchFamily="34" charset="0"/>
              </a:defRPr>
            </a:lvl2pPr>
            <a:lvl3pPr algn="l" eaLnBrk="0" hangingPunct="0">
              <a:defRPr sz="4400" b="1">
                <a:solidFill>
                  <a:schemeClr val="bg1"/>
                </a:solidFill>
                <a:latin typeface="Arial" panose="020B0604020202020204" pitchFamily="34" charset="0"/>
              </a:defRPr>
            </a:lvl3pPr>
            <a:lvl4pPr algn="l" eaLnBrk="0" hangingPunct="0">
              <a:defRPr sz="4400" b="1">
                <a:solidFill>
                  <a:schemeClr val="bg1"/>
                </a:solidFill>
                <a:latin typeface="Arial" panose="020B0604020202020204" pitchFamily="34" charset="0"/>
              </a:defRPr>
            </a:lvl4pPr>
            <a:lvl5pPr algn="l" eaLnBrk="0" hangingPunct="0">
              <a:defRPr sz="4400" b="1">
                <a:solidFill>
                  <a:schemeClr val="bg1"/>
                </a:solidFill>
                <a:latin typeface="Arial" panose="020B0604020202020204" pitchFamily="34" charset="0"/>
              </a:defRPr>
            </a:lvl5pPr>
            <a:lvl6pPr marL="457200" eaLnBrk="0" fontAlgn="base" hangingPunct="0">
              <a:spcBef>
                <a:spcPct val="0"/>
              </a:spcBef>
              <a:spcAft>
                <a:spcPct val="0"/>
              </a:spcAft>
              <a:defRPr sz="4400" b="1">
                <a:solidFill>
                  <a:schemeClr val="bg1"/>
                </a:solidFill>
                <a:latin typeface="Arial" panose="020B0604020202020204" pitchFamily="34" charset="0"/>
              </a:defRPr>
            </a:lvl6pPr>
            <a:lvl7pPr marL="914400" eaLnBrk="0" fontAlgn="base" hangingPunct="0">
              <a:spcBef>
                <a:spcPct val="0"/>
              </a:spcBef>
              <a:spcAft>
                <a:spcPct val="0"/>
              </a:spcAft>
              <a:defRPr sz="4400" b="1">
                <a:solidFill>
                  <a:schemeClr val="bg1"/>
                </a:solidFill>
                <a:latin typeface="Arial" panose="020B0604020202020204" pitchFamily="34" charset="0"/>
              </a:defRPr>
            </a:lvl7pPr>
            <a:lvl8pPr marL="1371600" eaLnBrk="0" fontAlgn="base" hangingPunct="0">
              <a:spcBef>
                <a:spcPct val="0"/>
              </a:spcBef>
              <a:spcAft>
                <a:spcPct val="0"/>
              </a:spcAft>
              <a:defRPr sz="4400" b="1">
                <a:solidFill>
                  <a:schemeClr val="bg1"/>
                </a:solidFill>
                <a:latin typeface="Arial" panose="020B0604020202020204" pitchFamily="34" charset="0"/>
              </a:defRPr>
            </a:lvl8pPr>
            <a:lvl9pPr marL="1828800" eaLnBrk="0" fontAlgn="base" hangingPunct="0">
              <a:spcBef>
                <a:spcPct val="0"/>
              </a:spcBef>
              <a:spcAft>
                <a:spcPct val="0"/>
              </a:spcAft>
              <a:defRPr sz="4400" b="1">
                <a:solidFill>
                  <a:schemeClr val="bg1"/>
                </a:solidFill>
                <a:latin typeface="Arial" panose="020B0604020202020204" pitchFamily="34" charset="0"/>
              </a:defRPr>
            </a:lvl9pPr>
          </a:lstStyle>
          <a:p>
            <a:pPr defTabSz="913765">
              <a:defRPr/>
            </a:pPr>
            <a:r>
              <a:rPr lang="zh-CN" altLang="en-US" sz="3600" dirty="0">
                <a:solidFill>
                  <a:schemeClr val="tx1"/>
                </a:solidFill>
                <a:latin typeface="微软雅黑" panose="020B0503020204020204" pitchFamily="34" charset="-122"/>
                <a:ea typeface="微软雅黑" panose="020B0503020204020204" pitchFamily="34" charset="-122"/>
              </a:rPr>
              <a:t>北理工实验室</a:t>
            </a:r>
            <a:r>
              <a:rPr lang="zh-CN" altLang="en-US" sz="3600" dirty="0">
                <a:solidFill>
                  <a:srgbClr val="FF0000"/>
                </a:solidFill>
                <a:latin typeface="微软雅黑" panose="020B0503020204020204" pitchFamily="34" charset="-122"/>
                <a:ea typeface="微软雅黑" panose="020B0503020204020204" pitchFamily="34" charset="-122"/>
              </a:rPr>
              <a:t>设备调试中突然爆炸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slide(fromBottom)">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3"/>
          <p:cNvSpPr>
            <a:spLocks noChangeArrowheads="1"/>
          </p:cNvSpPr>
          <p:nvPr/>
        </p:nvSpPr>
        <p:spPr bwMode="auto">
          <a:xfrm>
            <a:off x="466725" y="1485900"/>
            <a:ext cx="2168525" cy="646113"/>
          </a:xfrm>
          <a:prstGeom prst="rect">
            <a:avLst/>
          </a:prstGeom>
          <a:noFill/>
          <a:ln w="9525">
            <a:noFill/>
            <a:miter lim="800000"/>
            <a:headEnd/>
            <a:tailEnd/>
          </a:ln>
        </p:spPr>
        <p:txBody>
          <a:bodyPr wrap="none" anchor="ctr">
            <a:spAutoFit/>
          </a:bodyPr>
          <a:lstStyle/>
          <a:p>
            <a:r>
              <a:rPr lang="zh-CN" altLang="en-US" sz="3600" b="1">
                <a:latin typeface="微软雅黑" charset="-122"/>
                <a:ea typeface="微软雅黑" charset="-122"/>
              </a:rPr>
              <a:t>基本任务 </a:t>
            </a:r>
          </a:p>
        </p:txBody>
      </p:sp>
      <p:sp>
        <p:nvSpPr>
          <p:cNvPr id="34820" name="Rectangle 4"/>
          <p:cNvSpPr>
            <a:spLocks noChangeArrowheads="1"/>
          </p:cNvSpPr>
          <p:nvPr/>
        </p:nvSpPr>
        <p:spPr bwMode="auto">
          <a:xfrm>
            <a:off x="2609850" y="1512888"/>
            <a:ext cx="6319838" cy="701675"/>
          </a:xfrm>
          <a:prstGeom prst="rect">
            <a:avLst/>
          </a:prstGeom>
          <a:extLst>
            <a:ext uri="{91240B29-F687-4F45-9708-019B960494DF}"/>
            <a:ext uri="{AF507438-7753-43E0-B8FC-AC1667EBCBE1}"/>
          </a:extLst>
        </p:spPr>
        <p:style>
          <a:lnRef idx="2">
            <a:schemeClr val="accent2"/>
          </a:lnRef>
          <a:fillRef idx="1">
            <a:schemeClr val="lt1"/>
          </a:fillRef>
          <a:effectRef idx="0">
            <a:schemeClr val="accent2"/>
          </a:effectRef>
          <a:fontRef idx="minor">
            <a:schemeClr val="dk1"/>
          </a:fontRef>
        </p:style>
        <p:txBody>
          <a:bodyPr wrap="none" anchor="ctr">
            <a:spAutoFit/>
          </a:bodyPr>
          <a:lstStyle/>
          <a:p>
            <a:pPr defTabSz="913765">
              <a:defRPr/>
            </a:pPr>
            <a:r>
              <a:rPr lang="zh-CN" altLang="en-US" sz="2000" dirty="0">
                <a:solidFill>
                  <a:srgbClr val="008000"/>
                </a:solidFill>
                <a:latin typeface="微软雅黑" panose="020B0503020204020204" pitchFamily="34" charset="-122"/>
                <a:ea typeface="微软雅黑" panose="020B0503020204020204" pitchFamily="34" charset="-122"/>
              </a:rPr>
              <a:t>① 控制危险源；② 清除现场污染，消除危害后果 </a:t>
            </a:r>
            <a:r>
              <a:rPr lang="en-US" altLang="zh-CN" sz="2000" dirty="0">
                <a:solidFill>
                  <a:srgbClr val="008000"/>
                </a:solidFill>
                <a:latin typeface="微软雅黑" panose="020B0503020204020204" pitchFamily="34" charset="-122"/>
                <a:ea typeface="微软雅黑" panose="020B0503020204020204" pitchFamily="34" charset="-122"/>
              </a:rPr>
              <a:t>;</a:t>
            </a:r>
          </a:p>
          <a:p>
            <a:pPr defTabSz="913765">
              <a:defRPr/>
            </a:pPr>
            <a:r>
              <a:rPr lang="en-US" altLang="zh-CN" sz="2000" dirty="0">
                <a:solidFill>
                  <a:srgbClr val="008000"/>
                </a:solidFill>
                <a:latin typeface="微软雅黑" panose="020B0503020204020204" pitchFamily="34" charset="-122"/>
                <a:ea typeface="微软雅黑" panose="020B0503020204020204" pitchFamily="34" charset="-122"/>
              </a:rPr>
              <a:t>③ </a:t>
            </a:r>
            <a:r>
              <a:rPr lang="zh-CN" altLang="en-US" sz="2000" dirty="0">
                <a:solidFill>
                  <a:srgbClr val="008000"/>
                </a:solidFill>
                <a:latin typeface="微软雅黑" panose="020B0503020204020204" pitchFamily="34" charset="-122"/>
                <a:ea typeface="微软雅黑" panose="020B0503020204020204" pitchFamily="34" charset="-122"/>
              </a:rPr>
              <a:t>指导群众防护，组织群众撤离；④ 抢救受害人员。</a:t>
            </a:r>
            <a:endParaRPr lang="zh-CN" altLang="en-US" sz="2000" dirty="0">
              <a:latin typeface="微软雅黑" panose="020B0503020204020204" pitchFamily="34" charset="-122"/>
              <a:ea typeface="微软雅黑" panose="020B0503020204020204" pitchFamily="34" charset="-122"/>
            </a:endParaRPr>
          </a:p>
        </p:txBody>
      </p:sp>
      <p:sp>
        <p:nvSpPr>
          <p:cNvPr id="337923" name="Rectangle 5"/>
          <p:cNvSpPr>
            <a:spLocks noChangeArrowheads="1"/>
          </p:cNvSpPr>
          <p:nvPr/>
        </p:nvSpPr>
        <p:spPr bwMode="auto">
          <a:xfrm>
            <a:off x="466725" y="2674938"/>
            <a:ext cx="2168525" cy="646112"/>
          </a:xfrm>
          <a:prstGeom prst="rect">
            <a:avLst/>
          </a:prstGeom>
          <a:noFill/>
          <a:ln w="9525">
            <a:noFill/>
            <a:miter lim="800000"/>
            <a:headEnd/>
            <a:tailEnd/>
          </a:ln>
        </p:spPr>
        <p:txBody>
          <a:bodyPr wrap="none" anchor="ctr">
            <a:spAutoFit/>
          </a:bodyPr>
          <a:lstStyle/>
          <a:p>
            <a:r>
              <a:rPr lang="zh-CN" altLang="en-US" sz="3600" b="1">
                <a:latin typeface="微软雅黑" charset="-122"/>
                <a:ea typeface="微软雅黑" charset="-122"/>
              </a:rPr>
              <a:t>基本形式 </a:t>
            </a:r>
          </a:p>
        </p:txBody>
      </p:sp>
      <p:sp>
        <p:nvSpPr>
          <p:cNvPr id="337924" name="Rectangle 6"/>
          <p:cNvSpPr>
            <a:spLocks noChangeArrowheads="1"/>
          </p:cNvSpPr>
          <p:nvPr/>
        </p:nvSpPr>
        <p:spPr bwMode="auto">
          <a:xfrm>
            <a:off x="2635250" y="2674938"/>
            <a:ext cx="4937125" cy="646112"/>
          </a:xfrm>
          <a:prstGeom prst="rect">
            <a:avLst/>
          </a:prstGeom>
          <a:noFill/>
          <a:ln w="9525">
            <a:noFill/>
            <a:miter lim="800000"/>
            <a:headEnd/>
            <a:tailEnd/>
          </a:ln>
        </p:spPr>
        <p:txBody>
          <a:bodyPr wrap="none" anchor="ctr">
            <a:spAutoFit/>
          </a:bodyPr>
          <a:lstStyle/>
          <a:p>
            <a:r>
              <a:rPr lang="zh-CN" altLang="en-US" sz="3600">
                <a:solidFill>
                  <a:srgbClr val="FF0000"/>
                </a:solidFill>
                <a:latin typeface="微软雅黑" charset="-122"/>
                <a:ea typeface="微软雅黑" charset="-122"/>
              </a:rPr>
              <a:t>实验室自救和社会救援 </a:t>
            </a:r>
          </a:p>
        </p:txBody>
      </p:sp>
      <p:pic>
        <p:nvPicPr>
          <p:cNvPr id="337925" name="Picture 8" descr="C:\Users\奂文\Desktop\68501271040641828.jpg68501271040641828"/>
          <p:cNvPicPr>
            <a:picLocks noChangeAspect="1" noChangeArrowheads="1"/>
          </p:cNvPicPr>
          <p:nvPr/>
        </p:nvPicPr>
        <p:blipFill>
          <a:blip r:embed="rId2"/>
          <a:srcRect/>
          <a:stretch>
            <a:fillRect/>
          </a:stretch>
        </p:blipFill>
        <p:spPr bwMode="auto">
          <a:xfrm>
            <a:off x="1482725" y="4643438"/>
            <a:ext cx="1423988" cy="1433512"/>
          </a:xfrm>
          <a:prstGeom prst="rect">
            <a:avLst/>
          </a:prstGeom>
          <a:noFill/>
          <a:ln w="9525">
            <a:noFill/>
            <a:miter lim="800000"/>
            <a:headEnd/>
            <a:tailEnd/>
          </a:ln>
        </p:spPr>
      </p:pic>
      <p:grpSp>
        <p:nvGrpSpPr>
          <p:cNvPr id="337926" name="Group 10"/>
          <p:cNvGrpSpPr>
            <a:grpSpLocks/>
          </p:cNvGrpSpPr>
          <p:nvPr/>
        </p:nvGrpSpPr>
        <p:grpSpPr bwMode="auto">
          <a:xfrm>
            <a:off x="5768975" y="4786313"/>
            <a:ext cx="2017713" cy="1368425"/>
            <a:chOff x="0" y="0"/>
            <a:chExt cx="540" cy="414"/>
          </a:xfrm>
        </p:grpSpPr>
        <p:pic>
          <p:nvPicPr>
            <p:cNvPr id="337932" name="Picture 11" descr="C:\Users\奂文\Desktop\10326588_153543301129_2.jpg10326588_153543301129_2"/>
            <p:cNvPicPr>
              <a:picLocks noChangeAspect="1" noChangeArrowheads="1"/>
            </p:cNvPicPr>
            <p:nvPr/>
          </p:nvPicPr>
          <p:blipFill>
            <a:blip r:embed="rId3"/>
            <a:srcRect/>
            <a:stretch>
              <a:fillRect/>
            </a:stretch>
          </p:blipFill>
          <p:spPr bwMode="auto">
            <a:xfrm>
              <a:off x="21" y="0"/>
              <a:ext cx="498" cy="414"/>
            </a:xfrm>
            <a:prstGeom prst="rect">
              <a:avLst/>
            </a:prstGeom>
            <a:noFill/>
            <a:ln w="9525">
              <a:noFill/>
              <a:miter lim="800000"/>
              <a:headEnd/>
              <a:tailEnd/>
            </a:ln>
          </p:spPr>
        </p:pic>
        <p:sp>
          <p:nvSpPr>
            <p:cNvPr id="337933" name="Rectangle 12">
              <a:hlinkClick r:id="rId4"/>
            </p:cNvPr>
            <p:cNvSpPr>
              <a:spLocks noChangeArrowheads="1"/>
            </p:cNvSpPr>
            <p:nvPr/>
          </p:nvSpPr>
          <p:spPr bwMode="auto">
            <a:xfrm>
              <a:off x="6" y="12"/>
              <a:ext cx="528" cy="396"/>
            </a:xfrm>
            <a:prstGeom prst="rect">
              <a:avLst/>
            </a:prstGeom>
            <a:noFill/>
            <a:ln w="9525">
              <a:noFill/>
              <a:miter lim="800000"/>
              <a:headEnd/>
              <a:tailEnd/>
            </a:ln>
          </p:spPr>
          <p:txBody>
            <a:bodyPr/>
            <a:lstStyle/>
            <a:p>
              <a:endParaRPr lang="zh-CN" altLang="en-US"/>
            </a:p>
          </p:txBody>
        </p:sp>
      </p:grpSp>
      <p:grpSp>
        <p:nvGrpSpPr>
          <p:cNvPr id="337927" name="Group 19"/>
          <p:cNvGrpSpPr>
            <a:grpSpLocks/>
          </p:cNvGrpSpPr>
          <p:nvPr/>
        </p:nvGrpSpPr>
        <p:grpSpPr bwMode="auto">
          <a:xfrm>
            <a:off x="3268663" y="4786313"/>
            <a:ext cx="2224087" cy="1511300"/>
            <a:chOff x="0" y="0"/>
            <a:chExt cx="540" cy="420"/>
          </a:xfrm>
        </p:grpSpPr>
        <p:pic>
          <p:nvPicPr>
            <p:cNvPr id="337930" name="Picture 20" descr="C:\Users\奂文\Desktop\19-31-47-84-0.jpg.middle.jpg19-31-47-84-0.jpg.middle"/>
            <p:cNvPicPr>
              <a:picLocks noChangeAspect="1" noChangeArrowheads="1"/>
            </p:cNvPicPr>
            <p:nvPr/>
          </p:nvPicPr>
          <p:blipFill>
            <a:blip r:embed="rId5"/>
            <a:srcRect/>
            <a:stretch>
              <a:fillRect/>
            </a:stretch>
          </p:blipFill>
          <p:spPr bwMode="auto">
            <a:xfrm>
              <a:off x="0" y="7"/>
              <a:ext cx="540" cy="405"/>
            </a:xfrm>
            <a:prstGeom prst="rect">
              <a:avLst/>
            </a:prstGeom>
            <a:noFill/>
            <a:ln w="9525">
              <a:noFill/>
              <a:miter lim="800000"/>
              <a:headEnd/>
              <a:tailEnd/>
            </a:ln>
          </p:spPr>
        </p:pic>
        <p:sp>
          <p:nvSpPr>
            <p:cNvPr id="337931" name="Rectangle 21">
              <a:hlinkClick r:id="rId6"/>
            </p:cNvPr>
            <p:cNvSpPr>
              <a:spLocks noChangeArrowheads="1"/>
            </p:cNvSpPr>
            <p:nvPr/>
          </p:nvSpPr>
          <p:spPr bwMode="auto">
            <a:xfrm>
              <a:off x="6" y="6"/>
              <a:ext cx="522" cy="402"/>
            </a:xfrm>
            <a:prstGeom prst="rect">
              <a:avLst/>
            </a:prstGeom>
            <a:noFill/>
            <a:ln w="9525">
              <a:noFill/>
              <a:miter lim="800000"/>
              <a:headEnd/>
              <a:tailEnd/>
            </a:ln>
          </p:spPr>
          <p:txBody>
            <a:bodyPr/>
            <a:lstStyle/>
            <a:p>
              <a:endParaRPr lang="zh-CN" altLang="en-US"/>
            </a:p>
          </p:txBody>
        </p:sp>
      </p:grpSp>
      <p:sp>
        <p:nvSpPr>
          <p:cNvPr id="337928" name="Rectangle 5"/>
          <p:cNvSpPr>
            <a:spLocks noChangeArrowheads="1"/>
          </p:cNvSpPr>
          <p:nvPr/>
        </p:nvSpPr>
        <p:spPr bwMode="auto">
          <a:xfrm>
            <a:off x="428625" y="3395663"/>
            <a:ext cx="2168525" cy="646112"/>
          </a:xfrm>
          <a:prstGeom prst="rect">
            <a:avLst/>
          </a:prstGeom>
          <a:noFill/>
          <a:ln w="9525">
            <a:noFill/>
            <a:miter lim="800000"/>
            <a:headEnd/>
            <a:tailEnd/>
          </a:ln>
        </p:spPr>
        <p:txBody>
          <a:bodyPr wrap="none" anchor="ctr">
            <a:spAutoFit/>
          </a:bodyPr>
          <a:lstStyle/>
          <a:p>
            <a:r>
              <a:rPr lang="zh-CN" altLang="en-US" sz="3600" b="1">
                <a:latin typeface="微软雅黑" charset="-122"/>
                <a:ea typeface="微软雅黑" charset="-122"/>
              </a:rPr>
              <a:t>基本原则 </a:t>
            </a:r>
          </a:p>
        </p:txBody>
      </p:sp>
      <p:sp>
        <p:nvSpPr>
          <p:cNvPr id="337929" name="Rectangle 6"/>
          <p:cNvSpPr>
            <a:spLocks noChangeArrowheads="1"/>
          </p:cNvSpPr>
          <p:nvPr/>
        </p:nvSpPr>
        <p:spPr bwMode="auto">
          <a:xfrm>
            <a:off x="2660650" y="3395663"/>
            <a:ext cx="4340225" cy="646112"/>
          </a:xfrm>
          <a:prstGeom prst="rect">
            <a:avLst/>
          </a:prstGeom>
          <a:noFill/>
          <a:ln w="9525">
            <a:noFill/>
            <a:miter lim="800000"/>
            <a:headEnd/>
            <a:tailEnd/>
          </a:ln>
        </p:spPr>
        <p:txBody>
          <a:bodyPr wrap="none" anchor="ctr">
            <a:spAutoFit/>
          </a:bodyPr>
          <a:lstStyle/>
          <a:p>
            <a:r>
              <a:rPr lang="zh-CN" altLang="en-US" sz="3600">
                <a:solidFill>
                  <a:srgbClr val="FF0000"/>
                </a:solidFill>
                <a:latin typeface="微软雅黑" charset="-122"/>
                <a:ea typeface="微软雅黑" charset="-122"/>
              </a:rPr>
              <a:t>安全第一、实验第二</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p:cNvSpPr>
            <a:spLocks noChangeArrowheads="1"/>
          </p:cNvSpPr>
          <p:nvPr/>
        </p:nvSpPr>
        <p:spPr bwMode="auto">
          <a:xfrm>
            <a:off x="428625" y="1428750"/>
            <a:ext cx="8286750" cy="584200"/>
          </a:xfrm>
          <a:prstGeom prst="rect">
            <a:avLst/>
          </a:prstGeom>
          <a:noFill/>
          <a:ln w="9525">
            <a:noFill/>
            <a:miter lim="800000"/>
          </a:ln>
          <a:effectLst/>
        </p:spPr>
        <p:txBody>
          <a:bodyPr>
            <a:spAutoFit/>
          </a:bodyPr>
          <a:lstStyle/>
          <a:p>
            <a:pPr defTabSz="913765">
              <a:defRPr/>
            </a:pPr>
            <a:r>
              <a:rPr kumimoji="1" lang="zh-CN" altLang="en-US" sz="3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实验室常用医药用品（根据化学品种类配置）</a:t>
            </a:r>
            <a:endParaRPr kumimoji="1" lang="zh-CN" altLang="en-US" sz="3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338946" name="Rectangle 5"/>
          <p:cNvSpPr>
            <a:spLocks noChangeArrowheads="1"/>
          </p:cNvSpPr>
          <p:nvPr/>
        </p:nvSpPr>
        <p:spPr bwMode="auto">
          <a:xfrm>
            <a:off x="285750" y="2143125"/>
            <a:ext cx="8858250" cy="3970338"/>
          </a:xfrm>
          <a:prstGeom prst="rect">
            <a:avLst/>
          </a:prstGeom>
          <a:noFill/>
          <a:ln w="9525">
            <a:noFill/>
            <a:miter lim="800000"/>
            <a:headEnd/>
            <a:tailEnd/>
          </a:ln>
        </p:spPr>
        <p:txBody>
          <a:bodyPr anchor="ctr">
            <a:spAutoFit/>
          </a:bodyPr>
          <a:lstStyle/>
          <a:p>
            <a:pPr>
              <a:lnSpc>
                <a:spcPct val="150000"/>
              </a:lnSpc>
            </a:pPr>
            <a:r>
              <a:rPr lang="zh-CN" altLang="en-US" sz="2800" b="1">
                <a:latin typeface="微软雅黑" charset="-122"/>
                <a:ea typeface="微软雅黑" charset="-122"/>
              </a:rPr>
              <a:t>消毒剂：</a:t>
            </a:r>
            <a:r>
              <a:rPr lang="en-US" altLang="zh-CN" sz="2800">
                <a:latin typeface="微软雅黑" charset="-122"/>
                <a:ea typeface="微软雅黑" charset="-122"/>
              </a:rPr>
              <a:t>75%</a:t>
            </a:r>
            <a:r>
              <a:rPr lang="zh-CN" altLang="en-US" sz="2800">
                <a:latin typeface="微软雅黑" charset="-122"/>
                <a:ea typeface="微软雅黑" charset="-122"/>
              </a:rPr>
              <a:t>酒精，</a:t>
            </a:r>
            <a:r>
              <a:rPr lang="en-US" altLang="zh-CN" sz="2800">
                <a:latin typeface="微软雅黑" charset="-122"/>
                <a:ea typeface="微软雅黑" charset="-122"/>
              </a:rPr>
              <a:t>0.1%</a:t>
            </a:r>
            <a:r>
              <a:rPr lang="zh-CN" altLang="en-US" sz="2800">
                <a:latin typeface="微软雅黑" charset="-122"/>
                <a:ea typeface="微软雅黑" charset="-122"/>
              </a:rPr>
              <a:t>碘酒，</a:t>
            </a:r>
            <a:r>
              <a:rPr lang="en-US" altLang="zh-CN" sz="2800">
                <a:latin typeface="微软雅黑" charset="-122"/>
                <a:ea typeface="微软雅黑" charset="-122"/>
              </a:rPr>
              <a:t>3%</a:t>
            </a:r>
            <a:r>
              <a:rPr lang="zh-CN" altLang="en-US" sz="2800">
                <a:latin typeface="微软雅黑" charset="-122"/>
                <a:ea typeface="微软雅黑" charset="-122"/>
              </a:rPr>
              <a:t>双氧水，酒精棉球。</a:t>
            </a:r>
          </a:p>
          <a:p>
            <a:pPr>
              <a:lnSpc>
                <a:spcPct val="150000"/>
              </a:lnSpc>
            </a:pPr>
            <a:r>
              <a:rPr lang="zh-CN" altLang="en-US" sz="2800" b="1">
                <a:latin typeface="微软雅黑" charset="-122"/>
                <a:ea typeface="微软雅黑" charset="-122"/>
              </a:rPr>
              <a:t>烫伤药：</a:t>
            </a:r>
            <a:r>
              <a:rPr lang="zh-CN" altLang="en-US" sz="2800">
                <a:latin typeface="微软雅黑" charset="-122"/>
                <a:ea typeface="微软雅黑" charset="-122"/>
              </a:rPr>
              <a:t>玉树油，蓝油烃，烫伤药，凡士林。</a:t>
            </a:r>
          </a:p>
          <a:p>
            <a:pPr>
              <a:lnSpc>
                <a:spcPct val="150000"/>
              </a:lnSpc>
            </a:pPr>
            <a:r>
              <a:rPr lang="zh-CN" altLang="en-US" sz="2800" b="1">
                <a:latin typeface="微软雅黑" charset="-122"/>
                <a:ea typeface="微软雅黑" charset="-122"/>
              </a:rPr>
              <a:t>创伤药：</a:t>
            </a:r>
            <a:r>
              <a:rPr lang="zh-CN" altLang="en-US" sz="2800">
                <a:latin typeface="微软雅黑" charset="-122"/>
                <a:ea typeface="微软雅黑" charset="-122"/>
              </a:rPr>
              <a:t>红药水，龙胆汁，消炎粉。</a:t>
            </a:r>
          </a:p>
          <a:p>
            <a:pPr>
              <a:lnSpc>
                <a:spcPct val="150000"/>
              </a:lnSpc>
            </a:pPr>
            <a:r>
              <a:rPr lang="zh-CN" altLang="en-US" sz="2800" b="1">
                <a:solidFill>
                  <a:srgbClr val="FF0000"/>
                </a:solidFill>
                <a:latin typeface="微软雅黑" charset="-122"/>
                <a:ea typeface="微软雅黑" charset="-122"/>
              </a:rPr>
              <a:t>化学灼伤药：</a:t>
            </a:r>
            <a:r>
              <a:rPr lang="en-US" altLang="zh-CN" sz="2800">
                <a:latin typeface="微软雅黑" charset="-122"/>
                <a:ea typeface="微软雅黑" charset="-122"/>
              </a:rPr>
              <a:t>5%</a:t>
            </a:r>
            <a:r>
              <a:rPr lang="zh-CN" altLang="en-US" sz="2800">
                <a:latin typeface="微软雅黑" charset="-122"/>
                <a:ea typeface="微软雅黑" charset="-122"/>
              </a:rPr>
              <a:t>的碳酸氢钠溶液，</a:t>
            </a:r>
            <a:r>
              <a:rPr lang="en-US" altLang="zh-CN" sz="2800">
                <a:latin typeface="微软雅黑" charset="-122"/>
                <a:ea typeface="微软雅黑" charset="-122"/>
              </a:rPr>
              <a:t>1%</a:t>
            </a:r>
            <a:r>
              <a:rPr lang="zh-CN" altLang="en-US" sz="2800">
                <a:latin typeface="微软雅黑" charset="-122"/>
                <a:ea typeface="微软雅黑" charset="-122"/>
              </a:rPr>
              <a:t>的硼酸，</a:t>
            </a:r>
            <a:r>
              <a:rPr lang="en-US" altLang="zh-CN" sz="2800">
                <a:latin typeface="微软雅黑" charset="-122"/>
                <a:ea typeface="微软雅黑" charset="-122"/>
              </a:rPr>
              <a:t>2%</a:t>
            </a:r>
            <a:r>
              <a:rPr lang="zh-CN" altLang="en-US" sz="2800">
                <a:latin typeface="微软雅黑" charset="-122"/>
                <a:ea typeface="微软雅黑" charset="-122"/>
              </a:rPr>
              <a:t>的醋酸、氨水，</a:t>
            </a:r>
            <a:r>
              <a:rPr lang="en-US" altLang="zh-CN" sz="2800">
                <a:latin typeface="微软雅黑" charset="-122"/>
                <a:ea typeface="微软雅黑" charset="-122"/>
              </a:rPr>
              <a:t>2%</a:t>
            </a:r>
            <a:r>
              <a:rPr lang="zh-CN" altLang="en-US" sz="2800">
                <a:latin typeface="微软雅黑" charset="-122"/>
                <a:ea typeface="微软雅黑" charset="-122"/>
              </a:rPr>
              <a:t>的硫酸铜溶液。</a:t>
            </a:r>
          </a:p>
          <a:p>
            <a:pPr>
              <a:lnSpc>
                <a:spcPct val="150000"/>
              </a:lnSpc>
            </a:pPr>
            <a:r>
              <a:rPr lang="zh-CN" altLang="en-US" sz="2800" b="1">
                <a:latin typeface="微软雅黑" charset="-122"/>
                <a:ea typeface="微软雅黑" charset="-122"/>
              </a:rPr>
              <a:t>治疗用品：</a:t>
            </a:r>
            <a:r>
              <a:rPr lang="zh-CN" altLang="en-US" sz="2800">
                <a:latin typeface="微软雅黑" charset="-122"/>
                <a:ea typeface="微软雅黑" charset="-122"/>
              </a:rPr>
              <a:t>药棉，纱布，护创胶，绷带，镊子等。</a:t>
            </a:r>
            <a:endParaRPr lang="en-US" altLang="zh-CN" sz="2800">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p:cNvSpPr>
            <a:spLocks noChangeArrowheads="1"/>
          </p:cNvSpPr>
          <p:nvPr/>
        </p:nvSpPr>
        <p:spPr bwMode="auto">
          <a:xfrm>
            <a:off x="428625" y="1143000"/>
            <a:ext cx="8715375" cy="584200"/>
          </a:xfrm>
          <a:prstGeom prst="rect">
            <a:avLst/>
          </a:prstGeom>
          <a:noFill/>
          <a:ln w="9525">
            <a:noFill/>
            <a:miter lim="800000"/>
          </a:ln>
          <a:effectLst/>
        </p:spPr>
        <p:txBody>
          <a:bodyPr>
            <a:spAutoFit/>
          </a:bodyPr>
          <a:lstStyle/>
          <a:p>
            <a:pPr defTabSz="913765">
              <a:defRPr/>
            </a:pPr>
            <a:r>
              <a:rPr kumimoji="1" lang="zh-CN" altLang="en-US" sz="3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实验室常用特效解毒剂（根据化学品种类配置）</a:t>
            </a:r>
            <a:endParaRPr kumimoji="1" lang="zh-CN" altLang="en-US" sz="3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357188" y="1928813"/>
          <a:ext cx="8572500" cy="4819650"/>
        </p:xfrm>
        <a:graphic>
          <a:graphicData uri="http://schemas.openxmlformats.org/drawingml/2006/table">
            <a:tbl>
              <a:tblPr/>
              <a:tblGrid>
                <a:gridCol w="2357454"/>
                <a:gridCol w="6215106"/>
              </a:tblGrid>
              <a:tr h="500066">
                <a:tc>
                  <a:txBody>
                    <a:bodyPr/>
                    <a:lstStyle/>
                    <a:p>
                      <a:pPr algn="ctr">
                        <a:lnSpc>
                          <a:spcPct val="100000"/>
                        </a:lnSpc>
                        <a:spcAft>
                          <a:spcPts val="0"/>
                        </a:spcAft>
                      </a:pP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解毒剂</a:t>
                      </a:r>
                      <a:endParaRPr 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作用</a:t>
                      </a:r>
                      <a:endParaRPr 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4446">
                <a:tc>
                  <a:txBody>
                    <a:bodyPr/>
                    <a:lstStyle/>
                    <a:p>
                      <a:pPr algn="l">
                        <a:lnSpc>
                          <a:spcPct val="100000"/>
                        </a:lnSpc>
                        <a:spcAft>
                          <a:spcPts val="0"/>
                        </a:spcAft>
                      </a:pPr>
                      <a:r>
                        <a:rPr lang="zh-CN" sz="2400" kern="0" dirty="0">
                          <a:latin typeface="微软雅黑" panose="020B0503020204020204" pitchFamily="34" charset="-122"/>
                          <a:ea typeface="微软雅黑" panose="020B0503020204020204" pitchFamily="34" charset="-122"/>
                          <a:cs typeface="宋体" panose="02010600030101010101" pitchFamily="2" charset="-122"/>
                        </a:rPr>
                        <a:t>亚甲蓝（美蓝）</a:t>
                      </a:r>
                      <a:endParaRPr 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zh-CN" sz="2400" kern="0" dirty="0">
                          <a:latin typeface="微软雅黑" panose="020B0503020204020204" pitchFamily="34" charset="-122"/>
                          <a:ea typeface="微软雅黑" panose="020B0503020204020204" pitchFamily="34" charset="-122"/>
                          <a:cs typeface="宋体" panose="02010600030101010101" pitchFamily="2" charset="-122"/>
                        </a:rPr>
                        <a:t>用于治疗</a:t>
                      </a:r>
                      <a:r>
                        <a:rPr lang="zh-CN" sz="24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苯胺、硝基苯、三硝基甲苯、亚硝酸钠、硝酸甘油、硝酸根、苯醌、及间苯二酚</a:t>
                      </a:r>
                      <a:r>
                        <a:rPr lang="zh-CN" sz="2400" kern="0" dirty="0">
                          <a:latin typeface="微软雅黑" panose="020B0503020204020204" pitchFamily="34" charset="-122"/>
                          <a:ea typeface="微软雅黑" panose="020B0503020204020204" pitchFamily="34" charset="-122"/>
                          <a:cs typeface="宋体" panose="02010600030101010101" pitchFamily="2" charset="-122"/>
                        </a:rPr>
                        <a:t>等中毒引起的高铁血红蛋白症</a:t>
                      </a:r>
                      <a:endParaRPr 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43678">
                <a:tc>
                  <a:txBody>
                    <a:bodyPr/>
                    <a:lstStyle/>
                    <a:p>
                      <a:pPr algn="l">
                        <a:lnSpc>
                          <a:spcPct val="100000"/>
                        </a:lnSpc>
                        <a:spcAft>
                          <a:spcPts val="0"/>
                        </a:spcAft>
                      </a:pPr>
                      <a:r>
                        <a:rPr lang="zh-CN" sz="2400" kern="0">
                          <a:latin typeface="微软雅黑" panose="020B0503020204020204" pitchFamily="34" charset="-122"/>
                          <a:ea typeface="微软雅黑" panose="020B0503020204020204" pitchFamily="34" charset="-122"/>
                          <a:cs typeface="宋体" panose="02010600030101010101" pitchFamily="2" charset="-122"/>
                        </a:rPr>
                        <a:t>羟乙基乙烯二胺三乙酸</a:t>
                      </a:r>
                      <a:endParaRPr lang="zh-CN" sz="2400" kern="10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zh-CN" sz="2400" kern="0" dirty="0">
                          <a:latin typeface="微软雅黑" panose="020B0503020204020204" pitchFamily="34" charset="-122"/>
                          <a:ea typeface="微软雅黑" panose="020B0503020204020204" pitchFamily="34" charset="-122"/>
                          <a:cs typeface="宋体" panose="02010600030101010101" pitchFamily="2" charset="-122"/>
                        </a:rPr>
                        <a:t>增加体内铜铁的排泄。用于治疗</a:t>
                      </a:r>
                      <a:r>
                        <a:rPr lang="zh-CN" sz="24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肝豆状核变性和硫酸亚铁</a:t>
                      </a:r>
                      <a:r>
                        <a:rPr lang="zh-CN" sz="2400" kern="0" dirty="0">
                          <a:latin typeface="微软雅黑" panose="020B0503020204020204" pitchFamily="34" charset="-122"/>
                          <a:ea typeface="微软雅黑" panose="020B0503020204020204" pitchFamily="34" charset="-122"/>
                          <a:cs typeface="宋体" panose="02010600030101010101" pitchFamily="2" charset="-122"/>
                        </a:rPr>
                        <a:t>过量中毒</a:t>
                      </a:r>
                      <a:endParaRPr 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5212">
                <a:tc>
                  <a:txBody>
                    <a:bodyPr/>
                    <a:lstStyle/>
                    <a:p>
                      <a:pPr algn="l">
                        <a:lnSpc>
                          <a:spcPct val="100000"/>
                        </a:lnSpc>
                        <a:spcAft>
                          <a:spcPts val="0"/>
                        </a:spcAft>
                      </a:pPr>
                      <a:r>
                        <a:rPr lang="zh-CN" sz="2400" kern="0">
                          <a:latin typeface="微软雅黑" panose="020B0503020204020204" pitchFamily="34" charset="-122"/>
                          <a:ea typeface="微软雅黑" panose="020B0503020204020204" pitchFamily="34" charset="-122"/>
                          <a:cs typeface="宋体" panose="02010600030101010101" pitchFamily="2" charset="-122"/>
                        </a:rPr>
                        <a:t>亚硝酸钠</a:t>
                      </a:r>
                      <a:endParaRPr lang="zh-CN" sz="2400" kern="10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zh-CN" sz="24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氰氢酸及氰化物</a:t>
                      </a:r>
                      <a:r>
                        <a:rPr lang="zh-CN" sz="2400" kern="0" dirty="0">
                          <a:latin typeface="微软雅黑" panose="020B0503020204020204" pitchFamily="34" charset="-122"/>
                          <a:ea typeface="微软雅黑" panose="020B0503020204020204" pitchFamily="34" charset="-122"/>
                          <a:cs typeface="宋体" panose="02010600030101010101" pitchFamily="2" charset="-122"/>
                        </a:rPr>
                        <a:t>中毒</a:t>
                      </a:r>
                      <a:endParaRPr 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8016">
                <a:tc>
                  <a:txBody>
                    <a:bodyPr/>
                    <a:lstStyle/>
                    <a:p>
                      <a:pPr algn="l">
                        <a:lnSpc>
                          <a:spcPct val="100000"/>
                        </a:lnSpc>
                        <a:spcAft>
                          <a:spcPts val="0"/>
                        </a:spcAft>
                      </a:pPr>
                      <a:r>
                        <a:rPr lang="zh-CN" sz="2400" kern="0">
                          <a:latin typeface="微软雅黑" panose="020B0503020204020204" pitchFamily="34" charset="-122"/>
                          <a:ea typeface="微软雅黑" panose="020B0503020204020204" pitchFamily="34" charset="-122"/>
                          <a:cs typeface="宋体" panose="02010600030101010101" pitchFamily="2" charset="-122"/>
                        </a:rPr>
                        <a:t>硫代硫酸钠三乙酸</a:t>
                      </a:r>
                      <a:endParaRPr lang="zh-CN" sz="2400" kern="10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zh-CN" sz="2400" kern="0" dirty="0">
                          <a:latin typeface="微软雅黑" panose="020B0503020204020204" pitchFamily="34" charset="-122"/>
                          <a:ea typeface="微软雅黑" panose="020B0503020204020204" pitchFamily="34" charset="-122"/>
                          <a:cs typeface="宋体" panose="02010600030101010101" pitchFamily="2" charset="-122"/>
                        </a:rPr>
                        <a:t>用于</a:t>
                      </a:r>
                      <a:r>
                        <a:rPr lang="zh-CN" sz="24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氰化物</a:t>
                      </a:r>
                      <a:r>
                        <a:rPr lang="zh-CN" sz="2400" kern="0" dirty="0">
                          <a:latin typeface="微软雅黑" panose="020B0503020204020204" pitchFamily="34" charset="-122"/>
                          <a:ea typeface="微软雅黑" panose="020B0503020204020204" pitchFamily="34" charset="-122"/>
                          <a:cs typeface="宋体" panose="02010600030101010101" pitchFamily="2" charset="-122"/>
                        </a:rPr>
                        <a:t>中毒有特效，也可用于慢性</a:t>
                      </a:r>
                      <a:r>
                        <a:rPr lang="zh-CN" sz="24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砷、汞</a:t>
                      </a:r>
                      <a:r>
                        <a:rPr lang="zh-CN" sz="2400" kern="0" dirty="0">
                          <a:latin typeface="微软雅黑" panose="020B0503020204020204" pitchFamily="34" charset="-122"/>
                          <a:ea typeface="微软雅黑" panose="020B0503020204020204" pitchFamily="34" charset="-122"/>
                          <a:cs typeface="宋体" panose="02010600030101010101" pitchFamily="2" charset="-122"/>
                        </a:rPr>
                        <a:t>中毒，但疗效不显著</a:t>
                      </a:r>
                      <a:endParaRPr 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7280">
                <a:tc>
                  <a:txBody>
                    <a:bodyPr/>
                    <a:lstStyle/>
                    <a:p>
                      <a:pPr algn="l">
                        <a:lnSpc>
                          <a:spcPct val="100000"/>
                        </a:lnSpc>
                        <a:spcAft>
                          <a:spcPts val="0"/>
                        </a:spcAft>
                      </a:pPr>
                      <a:r>
                        <a:rPr lang="zh-CN" sz="2400" kern="0">
                          <a:latin typeface="微软雅黑" panose="020B0503020204020204" pitchFamily="34" charset="-122"/>
                          <a:ea typeface="微软雅黑" panose="020B0503020204020204" pitchFamily="34" charset="-122"/>
                          <a:cs typeface="宋体" panose="02010600030101010101" pitchFamily="2" charset="-122"/>
                        </a:rPr>
                        <a:t>解氟灵（乙酰胺）</a:t>
                      </a:r>
                      <a:endParaRPr lang="zh-CN" sz="2400" kern="10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zh-CN" sz="24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氟乙酰胺</a:t>
                      </a:r>
                      <a:r>
                        <a:rPr lang="zh-CN" sz="2400" kern="0" dirty="0">
                          <a:latin typeface="微软雅黑" panose="020B0503020204020204" pitchFamily="34" charset="-122"/>
                          <a:ea typeface="微软雅黑" panose="020B0503020204020204" pitchFamily="34" charset="-122"/>
                          <a:cs typeface="宋体" panose="02010600030101010101" pitchFamily="2" charset="-122"/>
                        </a:rPr>
                        <a:t>中毒</a:t>
                      </a:r>
                      <a:endParaRPr 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txBody>
                  <a:tcPr marL="51718" marR="5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6"/>
          <p:cNvSpPr>
            <a:spLocks noChangeArrowheads="1"/>
          </p:cNvSpPr>
          <p:nvPr/>
        </p:nvSpPr>
        <p:spPr bwMode="auto">
          <a:xfrm>
            <a:off x="428625" y="1928813"/>
            <a:ext cx="8208963" cy="3324225"/>
          </a:xfrm>
          <a:prstGeom prst="rect">
            <a:avLst/>
          </a:prstGeom>
          <a:noFill/>
          <a:ln w="9525">
            <a:noFill/>
            <a:miter lim="800000"/>
            <a:headEnd/>
            <a:tailEnd/>
          </a:ln>
        </p:spPr>
        <p:txBody>
          <a:bodyPr anchor="ctr">
            <a:spAutoFit/>
          </a:bodyPr>
          <a:lstStyle/>
          <a:p>
            <a:pPr>
              <a:lnSpc>
                <a:spcPct val="150000"/>
              </a:lnSpc>
              <a:buFont typeface="Wingdings" pitchFamily="2" charset="2"/>
              <a:buChar char="Ø"/>
            </a:pPr>
            <a:r>
              <a:rPr lang="zh-CN" altLang="en-US" sz="2800">
                <a:latin typeface="微软雅黑" charset="-122"/>
                <a:ea typeface="微软雅黑" charset="-122"/>
              </a:rPr>
              <a:t>伤处不能用手抚摸，也不能用水洗涤；</a:t>
            </a:r>
            <a:endParaRPr lang="en-US" altLang="zh-CN" sz="2800">
              <a:latin typeface="微软雅黑" charset="-122"/>
              <a:ea typeface="微软雅黑" charset="-122"/>
            </a:endParaRPr>
          </a:p>
          <a:p>
            <a:pPr>
              <a:lnSpc>
                <a:spcPct val="150000"/>
              </a:lnSpc>
              <a:buFont typeface="Wingdings" pitchFamily="2" charset="2"/>
              <a:buChar char="Ø"/>
            </a:pPr>
            <a:r>
              <a:rPr lang="zh-CN" altLang="en-US" sz="2800">
                <a:latin typeface="微软雅黑" charset="-122"/>
                <a:ea typeface="微软雅黑" charset="-122"/>
              </a:rPr>
              <a:t>若是玻璃创伤，应先把碎玻璃从伤处挑出，然后用酒精棉清洗，涂上红药水、紫药水</a:t>
            </a:r>
            <a:r>
              <a:rPr lang="en-US" altLang="zh-CN" sz="2800">
                <a:latin typeface="微软雅黑" charset="-122"/>
                <a:ea typeface="微软雅黑" charset="-122"/>
              </a:rPr>
              <a:t>(</a:t>
            </a:r>
            <a:r>
              <a:rPr lang="zh-CN" altLang="en-US" sz="2800">
                <a:latin typeface="微软雅黑" charset="-122"/>
                <a:ea typeface="微软雅黑" charset="-122"/>
              </a:rPr>
              <a:t>或红汞、碘酒</a:t>
            </a:r>
            <a:r>
              <a:rPr lang="en-US" altLang="zh-CN" sz="2800">
                <a:latin typeface="微软雅黑" charset="-122"/>
                <a:ea typeface="微软雅黑" charset="-122"/>
              </a:rPr>
              <a:t>)</a:t>
            </a:r>
            <a:r>
              <a:rPr lang="zh-CN" altLang="en-US" sz="2800">
                <a:latin typeface="微软雅黑" charset="-122"/>
                <a:ea typeface="微软雅黑" charset="-122"/>
              </a:rPr>
              <a:t>，必要时撒些消炎粉或敷些消炎膏包扎；</a:t>
            </a:r>
            <a:endParaRPr lang="en-US" altLang="zh-CN" sz="2800">
              <a:latin typeface="微软雅黑" charset="-122"/>
              <a:ea typeface="微软雅黑" charset="-122"/>
            </a:endParaRPr>
          </a:p>
          <a:p>
            <a:pPr>
              <a:lnSpc>
                <a:spcPct val="150000"/>
              </a:lnSpc>
              <a:buFont typeface="Wingdings" pitchFamily="2" charset="2"/>
              <a:buChar char="Ø"/>
            </a:pPr>
            <a:r>
              <a:rPr lang="zh-CN" altLang="en-US" sz="2800">
                <a:latin typeface="微软雅黑" charset="-122"/>
                <a:ea typeface="微软雅黑" charset="-122"/>
              </a:rPr>
              <a:t>严重时采取止血措施，送往医院。</a:t>
            </a:r>
          </a:p>
        </p:txBody>
      </p:sp>
      <p:sp>
        <p:nvSpPr>
          <p:cNvPr id="340994" name="矩形 2"/>
          <p:cNvSpPr>
            <a:spLocks noChangeArrowheads="1"/>
          </p:cNvSpPr>
          <p:nvPr/>
        </p:nvSpPr>
        <p:spPr bwMode="auto">
          <a:xfrm>
            <a:off x="3500438" y="1214438"/>
            <a:ext cx="1108075" cy="646112"/>
          </a:xfrm>
          <a:prstGeom prst="rect">
            <a:avLst/>
          </a:prstGeom>
          <a:noFill/>
          <a:ln w="9525">
            <a:noFill/>
            <a:miter lim="800000"/>
            <a:headEnd/>
            <a:tailEnd/>
          </a:ln>
        </p:spPr>
        <p:txBody>
          <a:bodyPr wrap="none">
            <a:spAutoFit/>
          </a:bodyPr>
          <a:lstStyle/>
          <a:p>
            <a:r>
              <a:rPr lang="zh-CN" altLang="en-US" sz="3600" b="1">
                <a:latin typeface="微软雅黑" charset="-122"/>
                <a:ea typeface="微软雅黑" charset="-122"/>
              </a:rPr>
              <a:t>创伤</a:t>
            </a:r>
            <a:endParaRPr lang="zh-CN" altLang="en-US" sz="3600">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6"/>
          <p:cNvSpPr>
            <a:spLocks noChangeArrowheads="1"/>
          </p:cNvSpPr>
          <p:nvPr/>
        </p:nvSpPr>
        <p:spPr bwMode="auto">
          <a:xfrm>
            <a:off x="357188" y="2143125"/>
            <a:ext cx="8429625" cy="3970338"/>
          </a:xfrm>
          <a:prstGeom prst="rect">
            <a:avLst/>
          </a:prstGeom>
          <a:noFill/>
          <a:ln w="9525">
            <a:noFill/>
            <a:miter lim="800000"/>
            <a:headEnd/>
            <a:tailEnd/>
          </a:ln>
        </p:spPr>
        <p:txBody>
          <a:bodyPr anchor="ctr">
            <a:spAutoFit/>
          </a:bodyPr>
          <a:lstStyle/>
          <a:p>
            <a:pPr indent="300038">
              <a:lnSpc>
                <a:spcPct val="150000"/>
              </a:lnSpc>
              <a:buFont typeface="Wingdings" pitchFamily="2" charset="2"/>
              <a:buChar char="Ø"/>
            </a:pPr>
            <a:r>
              <a:rPr lang="zh-CN" altLang="en-US" sz="2800">
                <a:latin typeface="微软雅黑" charset="-122"/>
                <a:ea typeface="微软雅黑" charset="-122"/>
              </a:rPr>
              <a:t>伤处</a:t>
            </a:r>
            <a:r>
              <a:rPr lang="zh-CN" altLang="en-US" sz="2800">
                <a:solidFill>
                  <a:srgbClr val="FF0000"/>
                </a:solidFill>
                <a:latin typeface="微软雅黑" charset="-122"/>
                <a:ea typeface="微软雅黑" charset="-122"/>
              </a:rPr>
              <a:t>皮肤未破</a:t>
            </a:r>
            <a:r>
              <a:rPr lang="zh-CN" altLang="en-US" sz="2800">
                <a:latin typeface="微软雅黑" charset="-122"/>
                <a:ea typeface="微软雅黑" charset="-122"/>
              </a:rPr>
              <a:t>时，可涂擦饱和碳酸氢钠溶液或用碳酸氢钠粉调成糊状敷于伤处，也可抹烫伤膏，还可以在伤处涂上玉树油或</a:t>
            </a:r>
            <a:r>
              <a:rPr lang="en-US" altLang="zh-CN" sz="2800">
                <a:latin typeface="微软雅黑" charset="-122"/>
                <a:ea typeface="微软雅黑" charset="-122"/>
              </a:rPr>
              <a:t>75%</a:t>
            </a:r>
            <a:r>
              <a:rPr lang="zh-CN" altLang="en-US" sz="2800">
                <a:latin typeface="微软雅黑" charset="-122"/>
                <a:ea typeface="微软雅黑" charset="-122"/>
              </a:rPr>
              <a:t>酒精后涂蓝油烃；</a:t>
            </a:r>
            <a:endParaRPr lang="en-US" altLang="zh-CN" sz="2800">
              <a:latin typeface="微软雅黑" charset="-122"/>
              <a:ea typeface="微软雅黑" charset="-122"/>
            </a:endParaRPr>
          </a:p>
          <a:p>
            <a:pPr indent="300038">
              <a:lnSpc>
                <a:spcPct val="150000"/>
              </a:lnSpc>
              <a:buFont typeface="Wingdings" pitchFamily="2" charset="2"/>
              <a:buChar char="Ø"/>
            </a:pPr>
            <a:r>
              <a:rPr lang="zh-CN" altLang="en-US" sz="2800">
                <a:latin typeface="微软雅黑" charset="-122"/>
                <a:ea typeface="微软雅黑" charset="-122"/>
              </a:rPr>
              <a:t>如果伤处</a:t>
            </a:r>
            <a:r>
              <a:rPr lang="zh-CN" altLang="en-US" sz="2800">
                <a:solidFill>
                  <a:srgbClr val="FF0000"/>
                </a:solidFill>
                <a:latin typeface="微软雅黑" charset="-122"/>
                <a:ea typeface="微软雅黑" charset="-122"/>
              </a:rPr>
              <a:t>皮肤己破</a:t>
            </a:r>
            <a:r>
              <a:rPr lang="zh-CN" altLang="en-US" sz="2800">
                <a:latin typeface="微软雅黑" charset="-122"/>
                <a:ea typeface="微软雅黑" charset="-122"/>
              </a:rPr>
              <a:t>，伤面较小可涂些紫药水或</a:t>
            </a:r>
            <a:r>
              <a:rPr lang="en-US" altLang="zh-CN" sz="2800">
                <a:latin typeface="微软雅黑" charset="-122"/>
                <a:ea typeface="微软雅黑" charset="-122"/>
              </a:rPr>
              <a:t>1</a:t>
            </a:r>
            <a:r>
              <a:rPr lang="zh-CN" altLang="en-US" sz="2800">
                <a:latin typeface="微软雅黑" charset="-122"/>
                <a:ea typeface="微软雅黑" charset="-122"/>
              </a:rPr>
              <a:t>％高锰酸钾溶液。如果</a:t>
            </a:r>
            <a:r>
              <a:rPr lang="zh-CN" altLang="en-US" sz="2800">
                <a:solidFill>
                  <a:srgbClr val="FF0000"/>
                </a:solidFill>
                <a:latin typeface="微软雅黑" charset="-122"/>
                <a:ea typeface="微软雅黑" charset="-122"/>
              </a:rPr>
              <a:t>伤面较大，深度达真皮</a:t>
            </a:r>
            <a:r>
              <a:rPr lang="zh-CN" altLang="en-US" sz="2800">
                <a:latin typeface="微软雅黑" charset="-122"/>
                <a:ea typeface="微软雅黑" charset="-122"/>
              </a:rPr>
              <a:t>，应小心用</a:t>
            </a:r>
            <a:r>
              <a:rPr lang="en-US" altLang="zh-CN" sz="2800">
                <a:latin typeface="微软雅黑" charset="-122"/>
                <a:ea typeface="微软雅黑" charset="-122"/>
              </a:rPr>
              <a:t>75%</a:t>
            </a:r>
            <a:r>
              <a:rPr lang="zh-CN" altLang="en-US" sz="2800">
                <a:latin typeface="微软雅黑" charset="-122"/>
                <a:ea typeface="微软雅黑" charset="-122"/>
              </a:rPr>
              <a:t>酒精处理，并涂上烫伤油膏后包扎，送往医院。</a:t>
            </a:r>
          </a:p>
        </p:txBody>
      </p:sp>
      <p:sp>
        <p:nvSpPr>
          <p:cNvPr id="342018" name="矩形 4"/>
          <p:cNvSpPr>
            <a:spLocks noChangeArrowheads="1"/>
          </p:cNvSpPr>
          <p:nvPr/>
        </p:nvSpPr>
        <p:spPr bwMode="auto">
          <a:xfrm>
            <a:off x="3929063" y="1292225"/>
            <a:ext cx="1214437" cy="708025"/>
          </a:xfrm>
          <a:prstGeom prst="rect">
            <a:avLst/>
          </a:prstGeom>
          <a:noFill/>
          <a:ln w="9525">
            <a:noFill/>
            <a:miter lim="800000"/>
            <a:headEnd/>
            <a:tailEnd/>
          </a:ln>
        </p:spPr>
        <p:txBody>
          <a:bodyPr wrap="none">
            <a:spAutoFit/>
          </a:bodyPr>
          <a:lstStyle/>
          <a:p>
            <a:r>
              <a:rPr lang="zh-CN" altLang="en-US" sz="4000" b="1">
                <a:latin typeface="微软雅黑" charset="-122"/>
                <a:ea typeface="微软雅黑" charset="-122"/>
              </a:rPr>
              <a:t>烫伤</a:t>
            </a:r>
            <a:endParaRPr lang="zh-CN" altLang="en-US" sz="4000">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4"/>
          <p:cNvSpPr>
            <a:spLocks noChangeArrowheads="1"/>
          </p:cNvSpPr>
          <p:nvPr/>
        </p:nvSpPr>
        <p:spPr bwMode="auto">
          <a:xfrm>
            <a:off x="214313" y="1857375"/>
            <a:ext cx="8929687" cy="4616450"/>
          </a:xfrm>
          <a:prstGeom prst="rect">
            <a:avLst/>
          </a:prstGeom>
          <a:noFill/>
          <a:ln w="9525">
            <a:noFill/>
            <a:miter lim="800000"/>
            <a:headEnd/>
            <a:tailEnd/>
          </a:ln>
        </p:spPr>
        <p:txBody>
          <a:bodyPr anchor="ctr">
            <a:spAutoFit/>
          </a:bodyPr>
          <a:lstStyle/>
          <a:p>
            <a:pPr indent="300038">
              <a:lnSpc>
                <a:spcPct val="150000"/>
              </a:lnSpc>
              <a:buFont typeface="Wingdings" pitchFamily="2" charset="2"/>
              <a:buChar char="Ø"/>
            </a:pPr>
            <a:r>
              <a:rPr lang="zh-CN" altLang="en-US" sz="2800" u="sng">
                <a:latin typeface="微软雅黑" charset="-122"/>
                <a:ea typeface="微软雅黑" charset="-122"/>
              </a:rPr>
              <a:t>沾上</a:t>
            </a:r>
            <a:r>
              <a:rPr lang="zh-CN" altLang="en-US" sz="2800" u="sng">
                <a:solidFill>
                  <a:srgbClr val="FF0000"/>
                </a:solidFill>
                <a:latin typeface="微软雅黑" charset="-122"/>
                <a:ea typeface="微软雅黑" charset="-122"/>
              </a:rPr>
              <a:t>浓硫酸</a:t>
            </a:r>
            <a:r>
              <a:rPr lang="zh-CN" altLang="en-US" sz="2800" u="sng">
                <a:latin typeface="微软雅黑" charset="-122"/>
                <a:ea typeface="微软雅黑" charset="-122"/>
              </a:rPr>
              <a:t>，用大量清水冲洗，</a:t>
            </a:r>
            <a:r>
              <a:rPr lang="zh-CN" altLang="en-US" sz="2800">
                <a:latin typeface="微软雅黑" charset="-122"/>
                <a:ea typeface="微软雅黑" charset="-122"/>
              </a:rPr>
              <a:t>再用饱和碳酸氢钠溶液</a:t>
            </a:r>
            <a:r>
              <a:rPr lang="en-US" altLang="zh-CN" sz="2800">
                <a:latin typeface="微软雅黑" charset="-122"/>
                <a:ea typeface="微软雅黑" charset="-122"/>
              </a:rPr>
              <a:t>(</a:t>
            </a:r>
            <a:r>
              <a:rPr lang="zh-CN" altLang="en-US" sz="2800">
                <a:latin typeface="微软雅黑" charset="-122"/>
                <a:ea typeface="微软雅黑" charset="-122"/>
              </a:rPr>
              <a:t>或稀氨水、肥皂水</a:t>
            </a:r>
            <a:r>
              <a:rPr lang="en-US" altLang="zh-CN" sz="2800">
                <a:latin typeface="微软雅黑" charset="-122"/>
                <a:ea typeface="微软雅黑" charset="-122"/>
              </a:rPr>
              <a:t>)</a:t>
            </a:r>
            <a:r>
              <a:rPr lang="zh-CN" altLang="en-US" sz="2800">
                <a:latin typeface="微软雅黑" charset="-122"/>
                <a:ea typeface="微软雅黑" charset="-122"/>
              </a:rPr>
              <a:t>洗，必要时涂上甘油，若有水泡，应涂上龙胆汁，严重送医院。</a:t>
            </a:r>
            <a:endParaRPr lang="en-US" altLang="zh-CN" sz="2800">
              <a:latin typeface="微软雅黑" charset="-122"/>
              <a:ea typeface="微软雅黑" charset="-122"/>
            </a:endParaRPr>
          </a:p>
          <a:p>
            <a:pPr indent="300038">
              <a:lnSpc>
                <a:spcPct val="150000"/>
              </a:lnSpc>
              <a:buFont typeface="Wingdings" pitchFamily="2" charset="2"/>
              <a:buChar char="Ø"/>
            </a:pPr>
            <a:r>
              <a:rPr lang="zh-CN" altLang="en-US" sz="2800">
                <a:solidFill>
                  <a:srgbClr val="FF0000"/>
                </a:solidFill>
                <a:latin typeface="微软雅黑" charset="-122"/>
                <a:ea typeface="微软雅黑" charset="-122"/>
              </a:rPr>
              <a:t>其他酸灼伤</a:t>
            </a:r>
            <a:r>
              <a:rPr lang="zh-CN" altLang="en-US" sz="2800">
                <a:latin typeface="微软雅黑" charset="-122"/>
                <a:ea typeface="微软雅黑" charset="-122"/>
              </a:rPr>
              <a:t>，可立即冲洗，然后进行处理，严重送医院。</a:t>
            </a:r>
            <a:endParaRPr lang="en-US" altLang="zh-CN" sz="2800">
              <a:latin typeface="微软雅黑" charset="-122"/>
              <a:ea typeface="微软雅黑" charset="-122"/>
            </a:endParaRPr>
          </a:p>
          <a:p>
            <a:pPr indent="300038">
              <a:lnSpc>
                <a:spcPct val="150000"/>
              </a:lnSpc>
              <a:buFont typeface="Wingdings" pitchFamily="2" charset="2"/>
              <a:buChar char="Ø"/>
            </a:pPr>
            <a:r>
              <a:rPr lang="zh-CN" altLang="en-US" sz="2800">
                <a:solidFill>
                  <a:srgbClr val="FF0000"/>
                </a:solidFill>
                <a:latin typeface="微软雅黑" charset="-122"/>
                <a:ea typeface="微软雅黑" charset="-122"/>
              </a:rPr>
              <a:t>酸液溅入眼内</a:t>
            </a:r>
            <a:r>
              <a:rPr lang="zh-CN" altLang="en-US" sz="2800">
                <a:latin typeface="微软雅黑" charset="-122"/>
                <a:ea typeface="微软雅黑" charset="-122"/>
              </a:rPr>
              <a:t>，用大量水冲洗后，再用</a:t>
            </a:r>
            <a:r>
              <a:rPr lang="en-US" altLang="zh-CN" sz="2800">
                <a:latin typeface="微软雅黑" charset="-122"/>
                <a:ea typeface="微软雅黑" charset="-122"/>
              </a:rPr>
              <a:t>5%</a:t>
            </a:r>
            <a:r>
              <a:rPr lang="zh-CN" altLang="en-US" sz="2800">
                <a:latin typeface="微软雅黑" charset="-122"/>
                <a:ea typeface="微软雅黑" charset="-122"/>
              </a:rPr>
              <a:t>的碳酸氢钠溶液，送医院诊治。</a:t>
            </a:r>
            <a:endParaRPr lang="en-US" altLang="zh-CN" sz="2800">
              <a:latin typeface="微软雅黑" charset="-122"/>
              <a:ea typeface="微软雅黑" charset="-122"/>
            </a:endParaRPr>
          </a:p>
        </p:txBody>
      </p:sp>
      <p:sp>
        <p:nvSpPr>
          <p:cNvPr id="343042" name="矩形 2"/>
          <p:cNvSpPr>
            <a:spLocks noChangeArrowheads="1"/>
          </p:cNvSpPr>
          <p:nvPr/>
        </p:nvSpPr>
        <p:spPr bwMode="auto">
          <a:xfrm>
            <a:off x="3357563" y="1071563"/>
            <a:ext cx="3775075" cy="708025"/>
          </a:xfrm>
          <a:prstGeom prst="rect">
            <a:avLst/>
          </a:prstGeom>
          <a:noFill/>
          <a:ln w="9525">
            <a:noFill/>
            <a:miter lim="800000"/>
            <a:headEnd/>
            <a:tailEnd/>
          </a:ln>
        </p:spPr>
        <p:txBody>
          <a:bodyPr wrap="none">
            <a:spAutoFit/>
          </a:bodyPr>
          <a:lstStyle/>
          <a:p>
            <a:r>
              <a:rPr lang="zh-CN" altLang="en-US" sz="4000" b="1">
                <a:latin typeface="微软雅黑" charset="-122"/>
                <a:ea typeface="微软雅黑" charset="-122"/>
              </a:rPr>
              <a:t>酸所致化学灼伤</a:t>
            </a:r>
            <a:endParaRPr lang="zh-CN" altLang="en-US" sz="4000">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4"/>
          <p:cNvSpPr>
            <a:spLocks noChangeArrowheads="1"/>
          </p:cNvSpPr>
          <p:nvPr/>
        </p:nvSpPr>
        <p:spPr bwMode="auto">
          <a:xfrm>
            <a:off x="714375" y="2428875"/>
            <a:ext cx="8001000" cy="3698875"/>
          </a:xfrm>
          <a:prstGeom prst="rect">
            <a:avLst/>
          </a:prstGeom>
          <a:noFill/>
          <a:ln w="9525">
            <a:noFill/>
            <a:miter lim="800000"/>
            <a:headEnd/>
            <a:tailEnd/>
          </a:ln>
        </p:spPr>
        <p:txBody>
          <a:bodyPr anchor="ctr">
            <a:spAutoFit/>
          </a:bodyPr>
          <a:lstStyle/>
          <a:p>
            <a:pPr indent="300038">
              <a:lnSpc>
                <a:spcPct val="150000"/>
              </a:lnSpc>
              <a:buFont typeface="Wingdings" pitchFamily="2" charset="2"/>
              <a:buChar char="Ø"/>
            </a:pPr>
            <a:r>
              <a:rPr lang="zh-CN" altLang="en-US" sz="3200">
                <a:latin typeface="微软雅黑" charset="-122"/>
                <a:ea typeface="微软雅黑" charset="-122"/>
              </a:rPr>
              <a:t>先用大量水冲洗，再用</a:t>
            </a:r>
            <a:r>
              <a:rPr lang="en-US" altLang="zh-CN" sz="3200">
                <a:latin typeface="微软雅黑" charset="-122"/>
                <a:ea typeface="微软雅黑" charset="-122"/>
              </a:rPr>
              <a:t>2</a:t>
            </a:r>
            <a:r>
              <a:rPr lang="zh-CN" altLang="en-US" sz="3200">
                <a:latin typeface="微软雅黑" charset="-122"/>
                <a:ea typeface="微软雅黑" charset="-122"/>
              </a:rPr>
              <a:t>％醋酸溶液或饱和硼酸溶液洗，最后再用水冲洗。</a:t>
            </a:r>
            <a:endParaRPr lang="en-US" altLang="zh-CN" sz="3200">
              <a:latin typeface="微软雅黑" charset="-122"/>
              <a:ea typeface="微软雅黑" charset="-122"/>
            </a:endParaRPr>
          </a:p>
          <a:p>
            <a:pPr indent="300038">
              <a:lnSpc>
                <a:spcPct val="150000"/>
              </a:lnSpc>
              <a:buFont typeface="Wingdings" pitchFamily="2" charset="2"/>
              <a:buChar char="Ø"/>
            </a:pPr>
            <a:endParaRPr lang="en-US" altLang="zh-CN" sz="3200">
              <a:latin typeface="微软雅黑" charset="-122"/>
              <a:ea typeface="微软雅黑" charset="-122"/>
            </a:endParaRPr>
          </a:p>
          <a:p>
            <a:pPr indent="300038">
              <a:lnSpc>
                <a:spcPct val="150000"/>
              </a:lnSpc>
              <a:buFont typeface="Wingdings" pitchFamily="2" charset="2"/>
              <a:buChar char="Ø"/>
            </a:pPr>
            <a:r>
              <a:rPr lang="zh-CN" altLang="en-US" sz="3200">
                <a:latin typeface="微软雅黑" charset="-122"/>
                <a:ea typeface="微软雅黑" charset="-122"/>
              </a:rPr>
              <a:t>碱溅入眼中，用硼酸溶液洗或</a:t>
            </a:r>
            <a:r>
              <a:rPr lang="en-US" altLang="zh-CN" sz="3200">
                <a:latin typeface="微软雅黑" charset="-122"/>
                <a:ea typeface="微软雅黑" charset="-122"/>
              </a:rPr>
              <a:t>2%</a:t>
            </a:r>
            <a:r>
              <a:rPr lang="zh-CN" altLang="en-US" sz="3200">
                <a:latin typeface="微软雅黑" charset="-122"/>
                <a:ea typeface="微软雅黑" charset="-122"/>
              </a:rPr>
              <a:t>的醋酸清洗。</a:t>
            </a:r>
            <a:endParaRPr lang="en-US" altLang="zh-CN" sz="3200">
              <a:latin typeface="微软雅黑" charset="-122"/>
              <a:ea typeface="微软雅黑" charset="-122"/>
            </a:endParaRPr>
          </a:p>
        </p:txBody>
      </p:sp>
      <p:sp>
        <p:nvSpPr>
          <p:cNvPr id="344066" name="矩形 2"/>
          <p:cNvSpPr>
            <a:spLocks noChangeArrowheads="1"/>
          </p:cNvSpPr>
          <p:nvPr/>
        </p:nvSpPr>
        <p:spPr bwMode="auto">
          <a:xfrm>
            <a:off x="3214688" y="1214438"/>
            <a:ext cx="3775075" cy="708025"/>
          </a:xfrm>
          <a:prstGeom prst="rect">
            <a:avLst/>
          </a:prstGeom>
          <a:noFill/>
          <a:ln w="9525">
            <a:noFill/>
            <a:miter lim="800000"/>
            <a:headEnd/>
            <a:tailEnd/>
          </a:ln>
        </p:spPr>
        <p:txBody>
          <a:bodyPr wrap="none">
            <a:spAutoFit/>
          </a:bodyPr>
          <a:lstStyle/>
          <a:p>
            <a:r>
              <a:rPr lang="zh-CN" altLang="en-US" sz="4000" b="1">
                <a:latin typeface="微软雅黑" charset="-122"/>
                <a:ea typeface="微软雅黑" charset="-122"/>
              </a:rPr>
              <a:t>碱所致化学灼伤</a:t>
            </a:r>
            <a:endParaRPr lang="zh-CN" altLang="en-US" sz="4000">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4"/>
          <p:cNvSpPr>
            <a:spLocks noChangeArrowheads="1"/>
          </p:cNvSpPr>
          <p:nvPr/>
        </p:nvSpPr>
        <p:spPr bwMode="auto">
          <a:xfrm>
            <a:off x="428625" y="2428875"/>
            <a:ext cx="8215313" cy="2601913"/>
          </a:xfrm>
          <a:prstGeom prst="rect">
            <a:avLst/>
          </a:prstGeom>
          <a:noFill/>
          <a:ln w="9525">
            <a:noFill/>
            <a:miter lim="800000"/>
            <a:headEnd/>
            <a:tailEnd/>
          </a:ln>
        </p:spPr>
        <p:txBody>
          <a:bodyPr anchor="ctr">
            <a:spAutoFit/>
          </a:bodyPr>
          <a:lstStyle/>
          <a:p>
            <a:pPr indent="300038">
              <a:lnSpc>
                <a:spcPct val="150000"/>
              </a:lnSpc>
              <a:buFont typeface="Wingdings" pitchFamily="2" charset="2"/>
              <a:buChar char="Ø"/>
            </a:pPr>
            <a:r>
              <a:rPr lang="zh-CN" altLang="en-US" sz="2800">
                <a:latin typeface="微软雅黑" charset="-122"/>
                <a:ea typeface="微软雅黑" charset="-122"/>
              </a:rPr>
              <a:t>应使中毒者</a:t>
            </a:r>
            <a:r>
              <a:rPr lang="zh-CN" altLang="en-US" sz="2800">
                <a:solidFill>
                  <a:srgbClr val="FF0000"/>
                </a:solidFill>
                <a:latin typeface="微软雅黑" charset="-122"/>
                <a:ea typeface="微软雅黑" charset="-122"/>
              </a:rPr>
              <a:t>撤离现场</a:t>
            </a:r>
            <a:r>
              <a:rPr lang="zh-CN" altLang="en-US" sz="2800">
                <a:latin typeface="微软雅黑" charset="-122"/>
                <a:ea typeface="微软雅黑" charset="-122"/>
              </a:rPr>
              <a:t>，转移到通风良好的地方，让患者</a:t>
            </a:r>
            <a:r>
              <a:rPr lang="zh-CN" altLang="en-US" sz="2800">
                <a:solidFill>
                  <a:srgbClr val="FF0000"/>
                </a:solidFill>
                <a:latin typeface="微软雅黑" charset="-122"/>
                <a:ea typeface="微软雅黑" charset="-122"/>
              </a:rPr>
              <a:t>呼吸新鲜的空气</a:t>
            </a:r>
            <a:r>
              <a:rPr lang="zh-CN" altLang="en-US" sz="2800">
                <a:latin typeface="微软雅黑" charset="-122"/>
                <a:ea typeface="微软雅黑" charset="-122"/>
              </a:rPr>
              <a:t>。</a:t>
            </a:r>
            <a:endParaRPr lang="en-US" altLang="zh-CN" sz="2800">
              <a:latin typeface="微软雅黑" charset="-122"/>
              <a:ea typeface="微软雅黑" charset="-122"/>
            </a:endParaRPr>
          </a:p>
          <a:p>
            <a:pPr indent="300038">
              <a:lnSpc>
                <a:spcPct val="150000"/>
              </a:lnSpc>
              <a:buFont typeface="Wingdings" pitchFamily="2" charset="2"/>
              <a:buChar char="Ø"/>
            </a:pPr>
            <a:r>
              <a:rPr lang="zh-CN" altLang="en-US" sz="2800">
                <a:latin typeface="微软雅黑" charset="-122"/>
                <a:ea typeface="微软雅黑" charset="-122"/>
              </a:rPr>
              <a:t>吸入</a:t>
            </a:r>
            <a:r>
              <a:rPr lang="zh-CN" altLang="en-US" sz="2800">
                <a:solidFill>
                  <a:srgbClr val="FF0000"/>
                </a:solidFill>
                <a:latin typeface="微软雅黑" charset="-122"/>
                <a:ea typeface="微软雅黑" charset="-122"/>
              </a:rPr>
              <a:t>氯气、氯化氢</a:t>
            </a:r>
            <a:r>
              <a:rPr lang="zh-CN" altLang="en-US" sz="2800">
                <a:latin typeface="微软雅黑" charset="-122"/>
                <a:ea typeface="微软雅黑" charset="-122"/>
              </a:rPr>
              <a:t>气体时，可吸入</a:t>
            </a:r>
            <a:r>
              <a:rPr lang="zh-CN" altLang="en-US" sz="2800">
                <a:solidFill>
                  <a:srgbClr val="FF0000"/>
                </a:solidFill>
                <a:latin typeface="微软雅黑" charset="-122"/>
                <a:ea typeface="微软雅黑" charset="-122"/>
              </a:rPr>
              <a:t>少量酒精和乙醚的混合蒸气</a:t>
            </a:r>
            <a:r>
              <a:rPr lang="zh-CN" altLang="en-US" sz="2800">
                <a:latin typeface="微软雅黑" charset="-122"/>
                <a:ea typeface="微软雅黑" charset="-122"/>
              </a:rPr>
              <a:t>使之</a:t>
            </a:r>
            <a:r>
              <a:rPr lang="zh-CN" altLang="en-US" sz="2800">
                <a:solidFill>
                  <a:srgbClr val="FF0000"/>
                </a:solidFill>
                <a:latin typeface="微软雅黑" charset="-122"/>
                <a:ea typeface="微软雅黑" charset="-122"/>
              </a:rPr>
              <a:t>解毒</a:t>
            </a:r>
            <a:r>
              <a:rPr lang="zh-CN" altLang="en-US" sz="2800">
                <a:latin typeface="微软雅黑" charset="-122"/>
                <a:ea typeface="微软雅黑" charset="-122"/>
              </a:rPr>
              <a:t>。</a:t>
            </a:r>
          </a:p>
        </p:txBody>
      </p:sp>
      <p:sp>
        <p:nvSpPr>
          <p:cNvPr id="345090" name="矩形 2"/>
          <p:cNvSpPr>
            <a:spLocks noChangeArrowheads="1"/>
          </p:cNvSpPr>
          <p:nvPr/>
        </p:nvSpPr>
        <p:spPr bwMode="auto">
          <a:xfrm>
            <a:off x="2071688" y="928688"/>
            <a:ext cx="5330825" cy="708025"/>
          </a:xfrm>
          <a:prstGeom prst="rect">
            <a:avLst/>
          </a:prstGeom>
          <a:noFill/>
          <a:ln w="9525">
            <a:noFill/>
            <a:miter lim="800000"/>
            <a:headEnd/>
            <a:tailEnd/>
          </a:ln>
        </p:spPr>
        <p:txBody>
          <a:bodyPr wrap="none">
            <a:spAutoFit/>
          </a:bodyPr>
          <a:lstStyle/>
          <a:p>
            <a:r>
              <a:rPr lang="zh-CN" altLang="en-US" sz="4000" b="1">
                <a:latin typeface="微软雅黑" charset="-122"/>
                <a:ea typeface="微软雅黑" charset="-122"/>
              </a:rPr>
              <a:t>吸入刺激性或有毒气体</a:t>
            </a:r>
            <a:endParaRPr lang="zh-CN" altLang="en-US" sz="4000">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4"/>
          <p:cNvSpPr>
            <a:spLocks noChangeArrowheads="1"/>
          </p:cNvSpPr>
          <p:nvPr/>
        </p:nvSpPr>
        <p:spPr bwMode="auto">
          <a:xfrm>
            <a:off x="500063" y="2035175"/>
            <a:ext cx="8215312" cy="3894138"/>
          </a:xfrm>
          <a:prstGeom prst="rect">
            <a:avLst/>
          </a:prstGeom>
          <a:noFill/>
          <a:ln w="9525">
            <a:noFill/>
            <a:miter lim="800000"/>
            <a:headEnd/>
            <a:tailEnd/>
          </a:ln>
        </p:spPr>
        <p:txBody>
          <a:bodyPr anchor="ctr">
            <a:spAutoFit/>
          </a:bodyPr>
          <a:lstStyle/>
          <a:p>
            <a:pPr indent="300038">
              <a:lnSpc>
                <a:spcPct val="150000"/>
              </a:lnSpc>
              <a:buFont typeface="Wingdings" pitchFamily="2" charset="2"/>
              <a:buChar char="Ø"/>
            </a:pPr>
            <a:r>
              <a:rPr lang="zh-CN" altLang="en-US" sz="2800">
                <a:latin typeface="微软雅黑" charset="-122"/>
                <a:ea typeface="微软雅黑" charset="-122"/>
              </a:rPr>
              <a:t>吸入</a:t>
            </a:r>
            <a:r>
              <a:rPr lang="zh-CN" altLang="en-US" sz="2800">
                <a:solidFill>
                  <a:srgbClr val="FF0000"/>
                </a:solidFill>
                <a:latin typeface="微软雅黑" charset="-122"/>
                <a:ea typeface="微软雅黑" charset="-122"/>
              </a:rPr>
              <a:t>硫化氢或一氧化碳</a:t>
            </a:r>
            <a:r>
              <a:rPr lang="zh-CN" altLang="en-US" sz="2800">
                <a:latin typeface="微软雅黑" charset="-122"/>
                <a:ea typeface="微软雅黑" charset="-122"/>
              </a:rPr>
              <a:t>气体而感不适时，应立即到</a:t>
            </a:r>
            <a:r>
              <a:rPr lang="zh-CN" altLang="en-US" sz="2800">
                <a:solidFill>
                  <a:srgbClr val="FF0000"/>
                </a:solidFill>
                <a:latin typeface="微软雅黑" charset="-122"/>
                <a:ea typeface="微软雅黑" charset="-122"/>
              </a:rPr>
              <a:t>室外呼吸新鲜空气</a:t>
            </a:r>
            <a:r>
              <a:rPr lang="zh-CN" altLang="en-US" sz="2800">
                <a:latin typeface="微软雅黑" charset="-122"/>
                <a:ea typeface="微软雅黑" charset="-122"/>
              </a:rPr>
              <a:t>。</a:t>
            </a:r>
            <a:endParaRPr lang="en-US" altLang="zh-CN" sz="2800">
              <a:latin typeface="微软雅黑" charset="-122"/>
              <a:ea typeface="微软雅黑" charset="-122"/>
            </a:endParaRPr>
          </a:p>
          <a:p>
            <a:pPr indent="300038">
              <a:lnSpc>
                <a:spcPct val="150000"/>
              </a:lnSpc>
              <a:buFont typeface="Wingdings" pitchFamily="2" charset="2"/>
              <a:buChar char="Ø"/>
            </a:pPr>
            <a:r>
              <a:rPr lang="zh-CN" altLang="en-US" sz="2800">
                <a:solidFill>
                  <a:srgbClr val="FF0000"/>
                </a:solidFill>
                <a:latin typeface="微软雅黑" charset="-122"/>
                <a:ea typeface="微软雅黑" charset="-122"/>
              </a:rPr>
              <a:t>注意</a:t>
            </a:r>
            <a:r>
              <a:rPr lang="zh-CN" altLang="en-US" sz="2800">
                <a:latin typeface="微软雅黑" charset="-122"/>
                <a:ea typeface="微软雅黑" charset="-122"/>
              </a:rPr>
              <a:t>氯气、溴中毒不可进行人工呼吸，一氧化碳中毒不可施用兴奋剂。</a:t>
            </a:r>
            <a:endParaRPr lang="en-US" altLang="zh-CN" sz="2800">
              <a:latin typeface="微软雅黑" charset="-122"/>
              <a:ea typeface="微软雅黑" charset="-122"/>
            </a:endParaRPr>
          </a:p>
          <a:p>
            <a:pPr indent="300038">
              <a:lnSpc>
                <a:spcPct val="150000"/>
              </a:lnSpc>
              <a:buFont typeface="Wingdings" pitchFamily="2" charset="2"/>
              <a:buChar char="Ø"/>
            </a:pPr>
            <a:r>
              <a:rPr lang="zh-CN" altLang="en-US" sz="2800">
                <a:solidFill>
                  <a:srgbClr val="FF0000"/>
                </a:solidFill>
                <a:latin typeface="微软雅黑" charset="-122"/>
                <a:ea typeface="微软雅黑" charset="-122"/>
              </a:rPr>
              <a:t>发生休克昏迷，可给患者吸入氧气，并迅速送往医院</a:t>
            </a:r>
            <a:r>
              <a:rPr lang="zh-CN" altLang="en-US" sz="2800">
                <a:latin typeface="微软雅黑" charset="-122"/>
                <a:ea typeface="微软雅黑" charset="-122"/>
              </a:rPr>
              <a:t>。</a:t>
            </a:r>
          </a:p>
        </p:txBody>
      </p:sp>
      <p:sp>
        <p:nvSpPr>
          <p:cNvPr id="346114" name="矩形 2"/>
          <p:cNvSpPr>
            <a:spLocks noChangeArrowheads="1"/>
          </p:cNvSpPr>
          <p:nvPr/>
        </p:nvSpPr>
        <p:spPr bwMode="auto">
          <a:xfrm>
            <a:off x="2071688" y="928688"/>
            <a:ext cx="5330825" cy="708025"/>
          </a:xfrm>
          <a:prstGeom prst="rect">
            <a:avLst/>
          </a:prstGeom>
          <a:noFill/>
          <a:ln w="9525">
            <a:noFill/>
            <a:miter lim="800000"/>
            <a:headEnd/>
            <a:tailEnd/>
          </a:ln>
        </p:spPr>
        <p:txBody>
          <a:bodyPr wrap="none">
            <a:spAutoFit/>
          </a:bodyPr>
          <a:lstStyle/>
          <a:p>
            <a:r>
              <a:rPr lang="zh-CN" altLang="en-US" sz="4000" b="1">
                <a:latin typeface="微软雅黑" charset="-122"/>
                <a:ea typeface="微软雅黑" charset="-122"/>
              </a:rPr>
              <a:t>吸入刺激性或有毒气体</a:t>
            </a:r>
            <a:endParaRPr lang="zh-CN" altLang="en-US" sz="4000">
              <a:latin typeface="微软雅黑" charset="-122"/>
              <a:ea typeface="微软雅黑" charset="-122"/>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4"/>
          <p:cNvSpPr>
            <a:spLocks noChangeArrowheads="1"/>
          </p:cNvSpPr>
          <p:nvPr/>
        </p:nvSpPr>
        <p:spPr bwMode="auto">
          <a:xfrm>
            <a:off x="714375" y="1857375"/>
            <a:ext cx="7416800" cy="4616450"/>
          </a:xfrm>
          <a:prstGeom prst="rect">
            <a:avLst/>
          </a:prstGeom>
          <a:noFill/>
          <a:ln w="9525">
            <a:noFill/>
            <a:miter lim="800000"/>
            <a:headEnd/>
            <a:tailEnd/>
          </a:ln>
        </p:spPr>
        <p:txBody>
          <a:bodyPr anchor="ctr">
            <a:spAutoFit/>
          </a:bodyPr>
          <a:lstStyle/>
          <a:p>
            <a:pPr indent="300038">
              <a:lnSpc>
                <a:spcPct val="150000"/>
              </a:lnSpc>
              <a:buFont typeface="Wingdings" pitchFamily="2" charset="2"/>
              <a:buChar char="Ø"/>
            </a:pPr>
            <a:r>
              <a:rPr lang="zh-CN" altLang="en-US" sz="2800">
                <a:latin typeface="微软雅黑" charset="-122"/>
                <a:ea typeface="微软雅黑" charset="-122"/>
              </a:rPr>
              <a:t>常用的洗胃液有食盐水，肥皂水，</a:t>
            </a:r>
            <a:r>
              <a:rPr lang="en-US" altLang="zh-CN" sz="2800">
                <a:latin typeface="微软雅黑" charset="-122"/>
                <a:ea typeface="微软雅黑" charset="-122"/>
              </a:rPr>
              <a:t>3%-5%</a:t>
            </a:r>
            <a:r>
              <a:rPr lang="zh-CN" altLang="en-US" sz="2800">
                <a:latin typeface="微软雅黑" charset="-122"/>
                <a:ea typeface="微软雅黑" charset="-122"/>
              </a:rPr>
              <a:t>的碳酸氢钠溶液；</a:t>
            </a:r>
            <a:endParaRPr lang="en-US" altLang="zh-CN" sz="2800">
              <a:latin typeface="微软雅黑" charset="-122"/>
              <a:ea typeface="微软雅黑" charset="-122"/>
            </a:endParaRPr>
          </a:p>
          <a:p>
            <a:pPr indent="300038">
              <a:lnSpc>
                <a:spcPct val="150000"/>
              </a:lnSpc>
              <a:buFont typeface="Wingdings" pitchFamily="2" charset="2"/>
              <a:buChar char="Ø"/>
            </a:pPr>
            <a:r>
              <a:rPr lang="zh-CN" altLang="en-US" sz="2800">
                <a:latin typeface="微软雅黑" charset="-122"/>
                <a:ea typeface="微软雅黑" charset="-122"/>
              </a:rPr>
              <a:t>将</a:t>
            </a:r>
            <a:r>
              <a:rPr lang="en-US" altLang="zh-CN" sz="2800">
                <a:latin typeface="微软雅黑" charset="-122"/>
                <a:ea typeface="微软雅黑" charset="-122"/>
              </a:rPr>
              <a:t>5-10m1</a:t>
            </a:r>
            <a:r>
              <a:rPr lang="zh-CN" altLang="en-US" sz="2800">
                <a:latin typeface="微软雅黑" charset="-122"/>
                <a:ea typeface="微软雅黑" charset="-122"/>
              </a:rPr>
              <a:t>稀硫酸铜溶液加入一杯温水中，内服后，用手指伸入咽喉部，促使呕吐，吐出毒物，边洗边催吐，洗到基本没有毒物后服用生鸡蛋清，牛奶，面汤等解毒剂；</a:t>
            </a:r>
            <a:endParaRPr lang="en-US" altLang="zh-CN" sz="2800">
              <a:latin typeface="微软雅黑" charset="-122"/>
              <a:ea typeface="微软雅黑" charset="-122"/>
            </a:endParaRPr>
          </a:p>
          <a:p>
            <a:pPr indent="300038">
              <a:lnSpc>
                <a:spcPct val="150000"/>
              </a:lnSpc>
              <a:buFont typeface="Wingdings" pitchFamily="2" charset="2"/>
              <a:buChar char="Ø"/>
            </a:pPr>
            <a:r>
              <a:rPr lang="zh-CN" altLang="en-US" sz="2800" b="1">
                <a:solidFill>
                  <a:srgbClr val="FF0000"/>
                </a:solidFill>
                <a:latin typeface="微软雅黑" charset="-122"/>
                <a:ea typeface="微软雅黑" charset="-122"/>
              </a:rPr>
              <a:t>立即送医院</a:t>
            </a:r>
            <a:r>
              <a:rPr lang="zh-CN" altLang="en-US" sz="2800">
                <a:latin typeface="微软雅黑" charset="-122"/>
                <a:ea typeface="微软雅黑" charset="-122"/>
              </a:rPr>
              <a:t>。</a:t>
            </a:r>
          </a:p>
        </p:txBody>
      </p:sp>
      <p:sp>
        <p:nvSpPr>
          <p:cNvPr id="347138" name="矩形 2"/>
          <p:cNvSpPr>
            <a:spLocks noChangeArrowheads="1"/>
          </p:cNvSpPr>
          <p:nvPr/>
        </p:nvSpPr>
        <p:spPr bwMode="auto">
          <a:xfrm>
            <a:off x="2500313" y="1000125"/>
            <a:ext cx="4800600" cy="708025"/>
          </a:xfrm>
          <a:prstGeom prst="rect">
            <a:avLst/>
          </a:prstGeom>
          <a:noFill/>
          <a:ln w="9525">
            <a:noFill/>
            <a:miter lim="800000"/>
            <a:headEnd/>
            <a:tailEnd/>
          </a:ln>
        </p:spPr>
        <p:txBody>
          <a:bodyPr wrap="none">
            <a:spAutoFit/>
          </a:bodyPr>
          <a:lstStyle/>
          <a:p>
            <a:r>
              <a:rPr lang="zh-CN" altLang="en-US" sz="4000" b="1">
                <a:latin typeface="微软雅黑" charset="-122"/>
                <a:ea typeface="微软雅黑" charset="-122"/>
              </a:rPr>
              <a:t>毒物误食进入消化道</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spPr>
      <a:bodyPr wrap="square">
        <a:spAutoFit/>
      </a:bodyPr>
      <a:lstStyle>
        <a:defPPr eaLnBrk="0" hangingPunct="0">
          <a:lnSpc>
            <a:spcPct val="150000"/>
          </a:lnSpc>
          <a:defRPr sz="1800" dirty="0">
            <a:solidFill>
              <a:schemeClr val="bg1"/>
            </a:solidFill>
            <a:latin typeface="微软雅黑" panose="020B0503020204020204" pitchFamily="34" charset="-122"/>
            <a:ea typeface="微软雅黑" panose="020B0503020204020204" pitchFamily="34" charset="-122"/>
          </a:defRPr>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7266</Words>
  <Application>WPS 演示</Application>
  <PresentationFormat>全屏显示(4:3)</PresentationFormat>
  <Paragraphs>580</Paragraphs>
  <Slides>108</Slides>
  <Notes>10</Notes>
  <HiddenSlides>0</HiddenSlides>
  <MMClips>0</MMClips>
  <ScaleCrop>false</ScaleCrop>
  <HeadingPairs>
    <vt:vector size="8" baseType="variant">
      <vt:variant>
        <vt:lpstr>已用的字体</vt:lpstr>
      </vt:variant>
      <vt:variant>
        <vt:i4>13</vt:i4>
      </vt:variant>
      <vt:variant>
        <vt:lpstr>演示文稿设计模板</vt:lpstr>
      </vt:variant>
      <vt:variant>
        <vt:i4>5</vt:i4>
      </vt:variant>
      <vt:variant>
        <vt:lpstr>嵌入 OLE 服务器</vt:lpstr>
      </vt:variant>
      <vt:variant>
        <vt:i4>2</vt:i4>
      </vt:variant>
      <vt:variant>
        <vt:lpstr>幻灯片标题</vt:lpstr>
      </vt:variant>
      <vt:variant>
        <vt:i4>108</vt:i4>
      </vt:variant>
    </vt:vector>
  </HeadingPairs>
  <TitlesOfParts>
    <vt:vector size="128" baseType="lpstr">
      <vt:lpstr>Calibri</vt:lpstr>
      <vt:lpstr>宋体</vt:lpstr>
      <vt:lpstr>Arial</vt:lpstr>
      <vt:lpstr>微软雅黑</vt:lpstr>
      <vt:lpstr>Impact</vt:lpstr>
      <vt:lpstr>Calisto MT</vt:lpstr>
      <vt:lpstr>Latha</vt:lpstr>
      <vt:lpstr>FrankRuehl</vt:lpstr>
      <vt:lpstr>Wingdings</vt:lpstr>
      <vt:lpstr>Times New Roman</vt:lpstr>
      <vt:lpstr>黑体</vt:lpstr>
      <vt:lpstr>楷体_GB2312</vt:lpstr>
      <vt:lpstr>Cordia New</vt:lpstr>
      <vt:lpstr>Office 主题​​</vt:lpstr>
      <vt:lpstr>Office 主题​​</vt:lpstr>
      <vt:lpstr>Office 主题​​</vt:lpstr>
      <vt:lpstr>Office 主题​​</vt:lpstr>
      <vt:lpstr>Office 主题​​</vt:lpstr>
      <vt:lpstr>图表</vt:lpstr>
      <vt:lpstr>工作表</vt:lpstr>
      <vt:lpstr>幻灯片 1</vt:lpstr>
      <vt:lpstr>目录  CONTENTS</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事故类型</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基本规则8</vt:lpstr>
      <vt:lpstr>基本规则9</vt:lpstr>
      <vt:lpstr>基本规则10</vt:lpstr>
      <vt:lpstr>基本规则11</vt:lpstr>
      <vt:lpstr>基本规则12</vt:lpstr>
      <vt:lpstr>基本规则13</vt:lpstr>
      <vt:lpstr>基本规则14</vt:lpstr>
      <vt:lpstr>基本规则15</vt:lpstr>
      <vt:lpstr>幻灯片 65</vt:lpstr>
      <vt:lpstr>幻灯片 66</vt:lpstr>
      <vt:lpstr>幻灯片 67</vt:lpstr>
      <vt:lpstr>幻灯片 68</vt:lpstr>
      <vt:lpstr>幻灯片 69</vt:lpstr>
      <vt:lpstr>幻灯片 70</vt:lpstr>
      <vt:lpstr>幻灯片 71</vt:lpstr>
      <vt:lpstr>化学品的混合</vt:lpstr>
      <vt:lpstr>化学废液的安全存放</vt:lpstr>
      <vt:lpstr>化学废液的安全存放</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vector>
  </TitlesOfParts>
  <Company>Lenovo (Beijing)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lixzva</dc:creator>
  <cp:lastModifiedBy>微软用户</cp:lastModifiedBy>
  <cp:revision>787</cp:revision>
  <dcterms:created xsi:type="dcterms:W3CDTF">1900-01-01T00:00:00Z</dcterms:created>
  <dcterms:modified xsi:type="dcterms:W3CDTF">2019-09-23T08:09:08Z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